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</p:sldMasterIdLst>
  <p:notesMasterIdLst>
    <p:notesMasterId r:id="rId21"/>
  </p:notesMasterIdLst>
  <p:handoutMasterIdLst>
    <p:handoutMasterId r:id="rId22"/>
  </p:handoutMasterIdLst>
  <p:sldIdLst>
    <p:sldId id="257" r:id="rId3"/>
    <p:sldId id="486" r:id="rId4"/>
    <p:sldId id="484" r:id="rId5"/>
    <p:sldId id="492" r:id="rId6"/>
    <p:sldId id="499" r:id="rId7"/>
    <p:sldId id="496" r:id="rId8"/>
    <p:sldId id="487" r:id="rId9"/>
    <p:sldId id="500" r:id="rId10"/>
    <p:sldId id="501" r:id="rId11"/>
    <p:sldId id="503" r:id="rId12"/>
    <p:sldId id="502" r:id="rId13"/>
    <p:sldId id="504" r:id="rId14"/>
    <p:sldId id="505" r:id="rId15"/>
    <p:sldId id="506" r:id="rId16"/>
    <p:sldId id="489" r:id="rId17"/>
    <p:sldId id="490" r:id="rId18"/>
    <p:sldId id="485" r:id="rId19"/>
    <p:sldId id="507" r:id="rId20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5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99CCFF"/>
    <a:srgbClr val="333399"/>
    <a:srgbClr val="008080"/>
    <a:srgbClr val="5EA5AB"/>
    <a:srgbClr val="1B1862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1" autoAdjust="0"/>
    <p:restoredTop sz="97478" autoAdjust="0"/>
  </p:normalViewPr>
  <p:slideViewPr>
    <p:cSldViewPr snapToGrid="0">
      <p:cViewPr varScale="1">
        <p:scale>
          <a:sx n="56" d="100"/>
          <a:sy n="56" d="100"/>
        </p:scale>
        <p:origin x="1428" y="60"/>
      </p:cViewPr>
      <p:guideLst>
        <p:guide pos="2880"/>
        <p:guide orient="horz" pos="25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A1272-15B4-4404-93E2-4D4C6F8123EE}" type="doc">
      <dgm:prSet loTypeId="urn:microsoft.com/office/officeart/2005/8/layout/radial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79DE0-C13A-4A89-AB47-CAE98F56A604}">
      <dgm:prSet custT="1"/>
      <dgm:spPr>
        <a:xfrm>
          <a:off x="4385408" y="2044455"/>
          <a:ext cx="2647527" cy="2435906"/>
        </a:xfr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pPr rtl="0"/>
          <a:r>
            <a:rPr lang="ru-RU" sz="2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Средний индекс по субъекту</a:t>
          </a:r>
        </a:p>
        <a:p>
          <a:pPr rtl="0"/>
          <a:r>
            <a:rPr lang="ru-RU" sz="35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~</a:t>
          </a:r>
          <a:r>
            <a:rPr lang="ru-RU" sz="35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35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4 %</a:t>
          </a:r>
        </a:p>
        <a:p>
          <a:pPr rtl="0"/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(Распоряжение </a:t>
          </a:r>
          <a:b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8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№ </a:t>
          </a:r>
          <a:r>
            <a:rPr lang="en-US" sz="18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2353</a:t>
          </a:r>
          <a:r>
            <a:rPr lang="ru-RU" sz="18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-р</a:t>
          </a:r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)</a:t>
          </a:r>
          <a:endParaRPr lang="ru-RU" sz="18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CCAB498-B250-4BDE-ABAF-077980D44CD8}" type="parTrans" cxnId="{8F6EC775-ACE7-4AD2-86D2-79700D105A1D}">
      <dgm:prSet/>
      <dgm:spPr/>
      <dgm:t>
        <a:bodyPr/>
        <a:lstStyle/>
        <a:p>
          <a:endParaRPr lang="ru-RU"/>
        </a:p>
      </dgm:t>
    </dgm:pt>
    <dgm:pt modelId="{3C56C252-8AEB-4B18-AECE-1AD5B49B8CBA}" type="sibTrans" cxnId="{8F6EC775-ACE7-4AD2-86D2-79700D105A1D}">
      <dgm:prSet/>
      <dgm:spPr/>
      <dgm:t>
        <a:bodyPr/>
        <a:lstStyle/>
        <a:p>
          <a:endParaRPr lang="ru-RU"/>
        </a:p>
      </dgm:t>
    </dgm:pt>
    <dgm:pt modelId="{92BCFCDC-B10D-463D-821F-1BCF88DBE0BB}">
      <dgm:prSet custT="1"/>
      <dgm:spPr>
        <a:xfrm>
          <a:off x="779411" y="2776277"/>
          <a:ext cx="2230540" cy="1555851"/>
        </a:xfr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pPr rtl="0"/>
          <a:r>
            <a:rPr lang="ru-RU" sz="20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Водоотведение</a:t>
          </a:r>
          <a:endParaRPr lang="ru-RU" sz="20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2610F6F-8C31-47D9-BDC1-D7AE9EA33690}" type="parTrans" cxnId="{0A7E1CA0-3F24-4EF0-8847-E4EF5BB85156}">
      <dgm:prSet/>
      <dgm:spPr>
        <a:xfrm rot="10537536">
          <a:off x="1891237" y="3189592"/>
          <a:ext cx="2364926" cy="548840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ru-RU"/>
        </a:p>
      </dgm:t>
    </dgm:pt>
    <dgm:pt modelId="{6B64C0B0-F64A-4B52-8675-EA9001137D25}" type="sibTrans" cxnId="{0A7E1CA0-3F24-4EF0-8847-E4EF5BB85156}">
      <dgm:prSet/>
      <dgm:spPr/>
      <dgm:t>
        <a:bodyPr/>
        <a:lstStyle/>
        <a:p>
          <a:endParaRPr lang="ru-RU"/>
        </a:p>
      </dgm:t>
    </dgm:pt>
    <dgm:pt modelId="{71E3A5B8-7B4D-4785-A0C8-DFA7BDC362D8}">
      <dgm:prSet custT="1"/>
      <dgm:spPr>
        <a:xfrm>
          <a:off x="1388628" y="691396"/>
          <a:ext cx="2052680" cy="1555881"/>
        </a:xfr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pPr rtl="0"/>
          <a:r>
            <a:rPr lang="ru-RU" sz="20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Водоснабжение</a:t>
          </a:r>
          <a:endParaRPr lang="ru-RU" sz="20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68D13FE-F0EC-4507-A375-EF71AEB9945C}" type="parTrans" cxnId="{6828EE8E-658F-4756-B8FB-C0199BA850FE}">
      <dgm:prSet/>
      <dgm:spPr>
        <a:xfrm rot="12513597">
          <a:off x="2273909" y="1749125"/>
          <a:ext cx="2318484" cy="548840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ru-RU"/>
        </a:p>
      </dgm:t>
    </dgm:pt>
    <dgm:pt modelId="{05C39868-11FF-4AA7-82F4-0550ABB52336}" type="sibTrans" cxnId="{6828EE8E-658F-4756-B8FB-C0199BA850FE}">
      <dgm:prSet/>
      <dgm:spPr/>
      <dgm:t>
        <a:bodyPr/>
        <a:lstStyle/>
        <a:p>
          <a:endParaRPr lang="ru-RU"/>
        </a:p>
      </dgm:t>
    </dgm:pt>
    <dgm:pt modelId="{510E90E2-1127-448A-89F5-430978BF56C5}">
      <dgm:prSet custT="1"/>
      <dgm:spPr>
        <a:xfrm>
          <a:off x="4529159" y="175300"/>
          <a:ext cx="2340235" cy="1412084"/>
        </a:xfr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pPr rtl="0"/>
          <a:r>
            <a:rPr lang="ru-RU" sz="20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Теплоснабжение</a:t>
          </a:r>
          <a:endParaRPr lang="ru-RU" sz="20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067E6F7-30B2-4ED9-9A7E-493F0BA4AE27}" type="parTrans" cxnId="{772901E4-3B9E-410D-A297-823639A284C5}">
      <dgm:prSet/>
      <dgm:spPr>
        <a:xfrm rot="16185714">
          <a:off x="5151981" y="1156497"/>
          <a:ext cx="1099159" cy="548840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ru-RU"/>
        </a:p>
      </dgm:t>
    </dgm:pt>
    <dgm:pt modelId="{C8D9FCFA-2410-4502-A925-A9F79E439937}" type="sibTrans" cxnId="{772901E4-3B9E-410D-A297-823639A284C5}">
      <dgm:prSet/>
      <dgm:spPr/>
      <dgm:t>
        <a:bodyPr/>
        <a:lstStyle/>
        <a:p>
          <a:endParaRPr lang="ru-RU"/>
        </a:p>
      </dgm:t>
    </dgm:pt>
    <dgm:pt modelId="{5218E8F2-9311-43E7-9931-B4C2F709F50A}">
      <dgm:prSet custT="1"/>
      <dgm:spPr>
        <a:xfrm>
          <a:off x="7548603" y="750418"/>
          <a:ext cx="2196457" cy="1412070"/>
        </a:xfr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pPr rtl="0"/>
          <a:r>
            <a:rPr lang="ru-RU" sz="20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Газоснабжение</a:t>
          </a:r>
          <a:endParaRPr lang="ru-RU" sz="20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DFED946-3F08-4D89-9BE5-23CBF77ECE5D}" type="parTrans" cxnId="{2B615A61-B0CC-4BFD-861B-61032C8F436A}">
      <dgm:prSet/>
      <dgm:spPr>
        <a:xfrm rot="19705109">
          <a:off x="6759981" y="1715629"/>
          <a:ext cx="2037750" cy="548840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ru-RU"/>
        </a:p>
      </dgm:t>
    </dgm:pt>
    <dgm:pt modelId="{ABF568FC-88A9-4831-BF08-F0BC65187B36}" type="sibTrans" cxnId="{2B615A61-B0CC-4BFD-861B-61032C8F436A}">
      <dgm:prSet/>
      <dgm:spPr/>
      <dgm:t>
        <a:bodyPr/>
        <a:lstStyle/>
        <a:p>
          <a:endParaRPr lang="ru-RU"/>
        </a:p>
      </dgm:t>
    </dgm:pt>
    <dgm:pt modelId="{6E18BAB3-EDDA-43CA-A49F-4934F9ADE8BE}">
      <dgm:prSet custT="1"/>
      <dgm:spPr>
        <a:xfrm>
          <a:off x="8195628" y="2763391"/>
          <a:ext cx="2556057" cy="1606081"/>
        </a:xfr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pPr rtl="0"/>
          <a:r>
            <a:rPr lang="ru-RU" sz="20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Электроснабжение</a:t>
          </a:r>
          <a:endParaRPr lang="ru-RU" sz="20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63717B0-373B-429F-86AB-2B1B1D70DB94}" type="parTrans" cxnId="{43266E9E-C8BD-4A5D-9616-F17DCFB4A77D}">
      <dgm:prSet/>
      <dgm:spPr>
        <a:xfrm rot="277035">
          <a:off x="7158621" y="3198682"/>
          <a:ext cx="2318798" cy="548840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gm:spPr>
      <dgm:t>
        <a:bodyPr/>
        <a:lstStyle/>
        <a:p>
          <a:endParaRPr lang="ru-RU"/>
        </a:p>
      </dgm:t>
    </dgm:pt>
    <dgm:pt modelId="{198764CC-E5D9-4A1F-80C0-8E91475A1D67}" type="sibTrans" cxnId="{43266E9E-C8BD-4A5D-9616-F17DCFB4A77D}">
      <dgm:prSet/>
      <dgm:spPr/>
      <dgm:t>
        <a:bodyPr/>
        <a:lstStyle/>
        <a:p>
          <a:endParaRPr lang="ru-RU"/>
        </a:p>
      </dgm:t>
    </dgm:pt>
    <dgm:pt modelId="{A293AEE9-AF79-4D03-9F2D-4697B2E63920}">
      <dgm:prSet custT="1"/>
      <dgm:spPr/>
      <dgm:t>
        <a:bodyPr/>
        <a:lstStyle/>
        <a:p>
          <a:pPr rtl="0"/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E615BE-2FC7-4C97-A641-ECA2A903BF4A}" type="parTrans" cxnId="{9E6408D9-9266-4509-B49F-BB5838B0F97E}">
      <dgm:prSet/>
      <dgm:spPr/>
      <dgm:t>
        <a:bodyPr/>
        <a:lstStyle/>
        <a:p>
          <a:endParaRPr lang="ru-RU"/>
        </a:p>
      </dgm:t>
    </dgm:pt>
    <dgm:pt modelId="{BC37DF0D-ACC4-4840-8B44-5D45AC7E1FBE}" type="sibTrans" cxnId="{9E6408D9-9266-4509-B49F-BB5838B0F97E}">
      <dgm:prSet/>
      <dgm:spPr/>
      <dgm:t>
        <a:bodyPr/>
        <a:lstStyle/>
        <a:p>
          <a:endParaRPr lang="ru-RU"/>
        </a:p>
      </dgm:t>
    </dgm:pt>
    <dgm:pt modelId="{23F01622-B481-43E3-949F-46A48338E27A}" type="pres">
      <dgm:prSet presAssocID="{62DA1272-15B4-4404-93E2-4D4C6F8123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0046B-78CF-4623-AE1C-95F16C9CF532}" type="pres">
      <dgm:prSet presAssocID="{FEA79DE0-C13A-4A89-AB47-CAE98F56A604}" presName="centerShape" presStyleLbl="node0" presStyleIdx="0" presStyleCnt="1" custScaleX="147097" custScaleY="135649" custLinFactNeighborX="-3116" custLinFactNeighborY="-2830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77938FF0-5D75-4560-94D2-01A042F19E2A}" type="pres">
      <dgm:prSet presAssocID="{02610F6F-8C31-47D9-BDC1-D7AE9EA33690}" presName="parTrans" presStyleLbl="bgSibTrans2D1" presStyleIdx="0" presStyleCnt="5" custScaleX="44584" custLinFactNeighborX="36351" custLinFactNeighborY="6408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F1D76DAA-4232-43EA-965C-9CE7C34DD561}" type="pres">
      <dgm:prSet presAssocID="{92BCFCDC-B10D-463D-821F-1BCF88DBE0BB}" presName="node" presStyleLbl="node1" presStyleIdx="0" presStyleCnt="5" custScaleX="121923" custScaleY="106305" custRadScaleRad="122312" custRadScaleInc="-46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E827E38D-F8C7-48D5-9CDE-6C7DE6AABA89}" type="pres">
      <dgm:prSet presAssocID="{968D13FE-F0EC-4507-A375-EF71AEB9945C}" presName="parTrans" presStyleLbl="bgSibTrans2D1" presStyleIdx="1" presStyleCnt="5" custScaleX="50042" custLinFactNeighborX="25772" custLinFactNeighborY="74760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41401791-C588-4D55-B6B3-6996F64317D8}" type="pres">
      <dgm:prSet presAssocID="{71E3A5B8-7B4D-4785-A0C8-DFA7BDC362D8}" presName="node" presStyleLbl="node1" presStyleIdx="1" presStyleCnt="5" custScaleX="115864" custScaleY="106307" custRadScaleRad="140664" custRadScaleInc="-4341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C3C1299-D463-45CD-9300-A68FF962C16F}" type="pres">
      <dgm:prSet presAssocID="{8067E6F7-30B2-4ED9-9A7E-493F0BA4AE27}" presName="parTrans" presStyleLbl="bgSibTrans2D1" presStyleIdx="2" presStyleCnt="5" custScaleX="62328" custLinFactNeighborX="966" custLinFactNeighborY="5553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C46C49DD-4608-454F-A548-B80C9839CC97}" type="pres">
      <dgm:prSet presAssocID="{510E90E2-1127-448A-89F5-430978BF56C5}" presName="node" presStyleLbl="node1" presStyleIdx="2" presStyleCnt="5" custScaleX="127919" custScaleY="87685" custRadScaleRad="97440" custRadScaleInc="-1075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B0786F1A-111D-49CE-BFBF-D813DCF774DD}" type="pres">
      <dgm:prSet presAssocID="{8DFED946-3F08-4D89-9BE5-23CBF77ECE5D}" presName="parTrans" presStyleLbl="bgSibTrans2D1" presStyleIdx="3" presStyleCnt="5" custScaleX="62856" custLinFactNeighborX="-26004" custLinFactNeighborY="4058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D1CEFD0C-784D-427E-BA2B-0423C27E18F3}" type="pres">
      <dgm:prSet presAssocID="{5218E8F2-9311-43E7-9931-B4C2F709F50A}" presName="node" presStyleLbl="node1" presStyleIdx="3" presStyleCnt="5" custScaleX="120060" custScaleY="96481" custRadScaleRad="149472" custRadScaleInc="3483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6F19F2F-BCB8-4517-9092-36D6B30CB665}" type="pres">
      <dgm:prSet presAssocID="{563717B0-373B-429F-86AB-2B1B1D70DB94}" presName="parTrans" presStyleLbl="bgSibTrans2D1" presStyleIdx="4" presStyleCnt="5" custScaleX="44796" custLinFactNeighborX="-31233" custLinFactNeighborY="-854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1A5B522A-8953-49FB-B402-514E18581341}" type="pres">
      <dgm:prSet presAssocID="{6E18BAB3-EDDA-43CA-A49F-4934F9ADE8BE}" presName="node" presStyleLbl="node1" presStyleIdx="4" presStyleCnt="5" custScaleX="139716" custScaleY="109737" custRadScaleRad="126373" custRadScaleInc="483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67ED2567-AB91-40D7-8DE0-0A0ED6D9C1DE}" type="presOf" srcId="{62DA1272-15B4-4404-93E2-4D4C6F8123EE}" destId="{23F01622-B481-43E3-949F-46A48338E27A}" srcOrd="0" destOrd="0" presId="urn:microsoft.com/office/officeart/2005/8/layout/radial4"/>
    <dgm:cxn modelId="{FFA035D9-A084-48C6-BE04-FC08295F0B26}" type="presOf" srcId="{8DFED946-3F08-4D89-9BE5-23CBF77ECE5D}" destId="{B0786F1A-111D-49CE-BFBF-D813DCF774DD}" srcOrd="0" destOrd="0" presId="urn:microsoft.com/office/officeart/2005/8/layout/radial4"/>
    <dgm:cxn modelId="{212057D1-A7B3-465D-AC1A-D1F68100F697}" type="presOf" srcId="{510E90E2-1127-448A-89F5-430978BF56C5}" destId="{C46C49DD-4608-454F-A548-B80C9839CC97}" srcOrd="0" destOrd="0" presId="urn:microsoft.com/office/officeart/2005/8/layout/radial4"/>
    <dgm:cxn modelId="{0281C148-B9E6-45DB-9901-77758567530E}" type="presOf" srcId="{6E18BAB3-EDDA-43CA-A49F-4934F9ADE8BE}" destId="{1A5B522A-8953-49FB-B402-514E18581341}" srcOrd="0" destOrd="0" presId="urn:microsoft.com/office/officeart/2005/8/layout/radial4"/>
    <dgm:cxn modelId="{0A7E1CA0-3F24-4EF0-8847-E4EF5BB85156}" srcId="{FEA79DE0-C13A-4A89-AB47-CAE98F56A604}" destId="{92BCFCDC-B10D-463D-821F-1BCF88DBE0BB}" srcOrd="0" destOrd="0" parTransId="{02610F6F-8C31-47D9-BDC1-D7AE9EA33690}" sibTransId="{6B64C0B0-F64A-4B52-8675-EA9001137D25}"/>
    <dgm:cxn modelId="{9E6408D9-9266-4509-B49F-BB5838B0F97E}" srcId="{62DA1272-15B4-4404-93E2-4D4C6F8123EE}" destId="{A293AEE9-AF79-4D03-9F2D-4697B2E63920}" srcOrd="1" destOrd="0" parTransId="{9EE615BE-2FC7-4C97-A641-ECA2A903BF4A}" sibTransId="{BC37DF0D-ACC4-4840-8B44-5D45AC7E1FBE}"/>
    <dgm:cxn modelId="{2B615A61-B0CC-4BFD-861B-61032C8F436A}" srcId="{FEA79DE0-C13A-4A89-AB47-CAE98F56A604}" destId="{5218E8F2-9311-43E7-9931-B4C2F709F50A}" srcOrd="3" destOrd="0" parTransId="{8DFED946-3F08-4D89-9BE5-23CBF77ECE5D}" sibTransId="{ABF568FC-88A9-4831-BF08-F0BC65187B36}"/>
    <dgm:cxn modelId="{4AF75F2D-643C-43C2-B369-ACDB33965D64}" type="presOf" srcId="{8067E6F7-30B2-4ED9-9A7E-493F0BA4AE27}" destId="{0C3C1299-D463-45CD-9300-A68FF962C16F}" srcOrd="0" destOrd="0" presId="urn:microsoft.com/office/officeart/2005/8/layout/radial4"/>
    <dgm:cxn modelId="{2FD04AEF-375A-4FF1-9D13-223CBCE0195F}" type="presOf" srcId="{92BCFCDC-B10D-463D-821F-1BCF88DBE0BB}" destId="{F1D76DAA-4232-43EA-965C-9CE7C34DD561}" srcOrd="0" destOrd="0" presId="urn:microsoft.com/office/officeart/2005/8/layout/radial4"/>
    <dgm:cxn modelId="{5822F055-5D88-4A40-9E1C-2A4795AEE301}" type="presOf" srcId="{5218E8F2-9311-43E7-9931-B4C2F709F50A}" destId="{D1CEFD0C-784D-427E-BA2B-0423C27E18F3}" srcOrd="0" destOrd="0" presId="urn:microsoft.com/office/officeart/2005/8/layout/radial4"/>
    <dgm:cxn modelId="{8BDDA731-9B83-4CA7-868B-3EA52BADC341}" type="presOf" srcId="{FEA79DE0-C13A-4A89-AB47-CAE98F56A604}" destId="{4FB0046B-78CF-4623-AE1C-95F16C9CF532}" srcOrd="0" destOrd="0" presId="urn:microsoft.com/office/officeart/2005/8/layout/radial4"/>
    <dgm:cxn modelId="{BC36FAE4-B31A-4D58-A4FA-57E27BADD53C}" type="presOf" srcId="{02610F6F-8C31-47D9-BDC1-D7AE9EA33690}" destId="{77938FF0-5D75-4560-94D2-01A042F19E2A}" srcOrd="0" destOrd="0" presId="urn:microsoft.com/office/officeart/2005/8/layout/radial4"/>
    <dgm:cxn modelId="{8F6EC775-ACE7-4AD2-86D2-79700D105A1D}" srcId="{62DA1272-15B4-4404-93E2-4D4C6F8123EE}" destId="{FEA79DE0-C13A-4A89-AB47-CAE98F56A604}" srcOrd="0" destOrd="0" parTransId="{6CCAB498-B250-4BDE-ABAF-077980D44CD8}" sibTransId="{3C56C252-8AEB-4B18-AECE-1AD5B49B8CBA}"/>
    <dgm:cxn modelId="{698E9B0F-ACA0-4E8A-93F7-2611C96A5A74}" type="presOf" srcId="{968D13FE-F0EC-4507-A375-EF71AEB9945C}" destId="{E827E38D-F8C7-48D5-9CDE-6C7DE6AABA89}" srcOrd="0" destOrd="0" presId="urn:microsoft.com/office/officeart/2005/8/layout/radial4"/>
    <dgm:cxn modelId="{43266E9E-C8BD-4A5D-9616-F17DCFB4A77D}" srcId="{FEA79DE0-C13A-4A89-AB47-CAE98F56A604}" destId="{6E18BAB3-EDDA-43CA-A49F-4934F9ADE8BE}" srcOrd="4" destOrd="0" parTransId="{563717B0-373B-429F-86AB-2B1B1D70DB94}" sibTransId="{198764CC-E5D9-4A1F-80C0-8E91475A1D67}"/>
    <dgm:cxn modelId="{86CBE7D2-9E52-42C2-B7D9-94FAF59E755F}" type="presOf" srcId="{563717B0-373B-429F-86AB-2B1B1D70DB94}" destId="{96F19F2F-BCB8-4517-9092-36D6B30CB665}" srcOrd="0" destOrd="0" presId="urn:microsoft.com/office/officeart/2005/8/layout/radial4"/>
    <dgm:cxn modelId="{6828EE8E-658F-4756-B8FB-C0199BA850FE}" srcId="{FEA79DE0-C13A-4A89-AB47-CAE98F56A604}" destId="{71E3A5B8-7B4D-4785-A0C8-DFA7BDC362D8}" srcOrd="1" destOrd="0" parTransId="{968D13FE-F0EC-4507-A375-EF71AEB9945C}" sibTransId="{05C39868-11FF-4AA7-82F4-0550ABB52336}"/>
    <dgm:cxn modelId="{4A737D76-B612-49D5-81CD-48E15874B9C5}" type="presOf" srcId="{71E3A5B8-7B4D-4785-A0C8-DFA7BDC362D8}" destId="{41401791-C588-4D55-B6B3-6996F64317D8}" srcOrd="0" destOrd="0" presId="urn:microsoft.com/office/officeart/2005/8/layout/radial4"/>
    <dgm:cxn modelId="{772901E4-3B9E-410D-A297-823639A284C5}" srcId="{FEA79DE0-C13A-4A89-AB47-CAE98F56A604}" destId="{510E90E2-1127-448A-89F5-430978BF56C5}" srcOrd="2" destOrd="0" parTransId="{8067E6F7-30B2-4ED9-9A7E-493F0BA4AE27}" sibTransId="{C8D9FCFA-2410-4502-A925-A9F79E439937}"/>
    <dgm:cxn modelId="{A189D466-CBDB-4366-A89F-11043549D964}" type="presParOf" srcId="{23F01622-B481-43E3-949F-46A48338E27A}" destId="{4FB0046B-78CF-4623-AE1C-95F16C9CF532}" srcOrd="0" destOrd="0" presId="urn:microsoft.com/office/officeart/2005/8/layout/radial4"/>
    <dgm:cxn modelId="{3CBEEAE8-850E-4B79-A4A2-5230C5B08B04}" type="presParOf" srcId="{23F01622-B481-43E3-949F-46A48338E27A}" destId="{77938FF0-5D75-4560-94D2-01A042F19E2A}" srcOrd="1" destOrd="0" presId="urn:microsoft.com/office/officeart/2005/8/layout/radial4"/>
    <dgm:cxn modelId="{BAEFF9C5-5413-41D3-80AA-3A0E0070D06E}" type="presParOf" srcId="{23F01622-B481-43E3-949F-46A48338E27A}" destId="{F1D76DAA-4232-43EA-965C-9CE7C34DD561}" srcOrd="2" destOrd="0" presId="urn:microsoft.com/office/officeart/2005/8/layout/radial4"/>
    <dgm:cxn modelId="{0340C107-3667-48E2-94E1-A8B6952F8F81}" type="presParOf" srcId="{23F01622-B481-43E3-949F-46A48338E27A}" destId="{E827E38D-F8C7-48D5-9CDE-6C7DE6AABA89}" srcOrd="3" destOrd="0" presId="urn:microsoft.com/office/officeart/2005/8/layout/radial4"/>
    <dgm:cxn modelId="{9DF3872F-8476-4329-8E67-9F63BC8DC19A}" type="presParOf" srcId="{23F01622-B481-43E3-949F-46A48338E27A}" destId="{41401791-C588-4D55-B6B3-6996F64317D8}" srcOrd="4" destOrd="0" presId="urn:microsoft.com/office/officeart/2005/8/layout/radial4"/>
    <dgm:cxn modelId="{6B5EAC80-365C-4E92-A885-B2C01FF7F809}" type="presParOf" srcId="{23F01622-B481-43E3-949F-46A48338E27A}" destId="{0C3C1299-D463-45CD-9300-A68FF962C16F}" srcOrd="5" destOrd="0" presId="urn:microsoft.com/office/officeart/2005/8/layout/radial4"/>
    <dgm:cxn modelId="{620C8F5C-B731-425C-8550-7C689291C63D}" type="presParOf" srcId="{23F01622-B481-43E3-949F-46A48338E27A}" destId="{C46C49DD-4608-454F-A548-B80C9839CC97}" srcOrd="6" destOrd="0" presId="urn:microsoft.com/office/officeart/2005/8/layout/radial4"/>
    <dgm:cxn modelId="{43C3B629-1280-45A3-B84B-65F04F936007}" type="presParOf" srcId="{23F01622-B481-43E3-949F-46A48338E27A}" destId="{B0786F1A-111D-49CE-BFBF-D813DCF774DD}" srcOrd="7" destOrd="0" presId="urn:microsoft.com/office/officeart/2005/8/layout/radial4"/>
    <dgm:cxn modelId="{6FE5C4DC-5F8E-4A3B-8B14-B6F13650CE6A}" type="presParOf" srcId="{23F01622-B481-43E3-949F-46A48338E27A}" destId="{D1CEFD0C-784D-427E-BA2B-0423C27E18F3}" srcOrd="8" destOrd="0" presId="urn:microsoft.com/office/officeart/2005/8/layout/radial4"/>
    <dgm:cxn modelId="{F9498F66-4247-465B-8D31-4E7BC5607C9C}" type="presParOf" srcId="{23F01622-B481-43E3-949F-46A48338E27A}" destId="{96F19F2F-BCB8-4517-9092-36D6B30CB665}" srcOrd="9" destOrd="0" presId="urn:microsoft.com/office/officeart/2005/8/layout/radial4"/>
    <dgm:cxn modelId="{C9BEF8DB-25FD-4F11-9364-ED88E65ED5BA}" type="presParOf" srcId="{23F01622-B481-43E3-949F-46A48338E27A}" destId="{1A5B522A-8953-49FB-B402-514E1858134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8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56437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8" y="6456437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5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5"/>
            <a:ext cx="794131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6456616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5" y="6456616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2013285" y="3641558"/>
            <a:ext cx="6912696" cy="273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375"/>
              </a:spcAft>
            </a:pPr>
            <a:r>
              <a:rPr lang="ru-RU" altLang="ru-RU" sz="3600" b="1" dirty="0" smtClean="0">
                <a:solidFill>
                  <a:srgbClr val="333399"/>
                </a:solidFill>
                <a:latin typeface="Arial" pitchFamily="34" charset="0"/>
              </a:rPr>
              <a:t>Антимонопольное и тарифное регулирование в сфере ЖКХ</a:t>
            </a:r>
          </a:p>
          <a:p>
            <a:pPr>
              <a:spcAft>
                <a:spcPts val="375"/>
              </a:spcAft>
            </a:pPr>
            <a:endParaRPr lang="en-US" altLang="ru-RU" sz="3000" b="1" dirty="0">
              <a:solidFill>
                <a:srgbClr val="333399"/>
              </a:solidFill>
              <a:latin typeface="Arial" pitchFamily="34" charset="0"/>
            </a:endParaRPr>
          </a:p>
          <a:p>
            <a:pPr>
              <a:spcAft>
                <a:spcPts val="375"/>
              </a:spcAft>
            </a:pPr>
            <a:endParaRPr lang="en-US" altLang="ru-RU" sz="24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en-US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7592"/>
            <a:ext cx="9027102" cy="59069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ИСКЛЮЧЕНИЕ НЕЭФФЕКТИВНЫХ ФОРМ ХОЗЯЙСТВОВАНИЯ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41090-CCA2-5F4C-8E78-54F06E17A59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599" y="1159231"/>
            <a:ext cx="81309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</a:rPr>
              <a:t>1)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Отказ от расчетной предпринимательской прибыли у </a:t>
            </a:r>
            <a:r>
              <a:rPr lang="ru-RU" sz="2600" b="1" dirty="0" err="1" smtClean="0">
                <a:solidFill>
                  <a:schemeClr val="accent5">
                    <a:lumMod val="50000"/>
                  </a:schemeClr>
                </a:solidFill>
              </a:rPr>
              <a:t>ГУПов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2600" b="1" dirty="0" err="1" smtClean="0">
                <a:solidFill>
                  <a:schemeClr val="accent5">
                    <a:lumMod val="50000"/>
                  </a:schemeClr>
                </a:solidFill>
              </a:rPr>
              <a:t>МУПов</a:t>
            </a:r>
            <a:endParaRPr lang="ru-RU" sz="2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428" y="4405424"/>
            <a:ext cx="844796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/>
              <a:t>(Разработан законопроект, предусматривающий запрет создания государственных или муниципальных предприятий, основанных на праве хозяйственного ведения, для осуществления видов деятельности в сферах теплоснабжения, водоснабжения, водоотведения, а также переход от унитарных к казенным учреждениям с субсидиарной ответственностью бюджета)</a:t>
            </a:r>
          </a:p>
          <a:p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598" y="3512872"/>
            <a:ext cx="8819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</a:rPr>
              <a:t>3)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 Переход к субсидиарной ответственности субъекта (муниципалитета) </a:t>
            </a:r>
            <a:endParaRPr lang="ru-RU" sz="2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988" y="2266378"/>
            <a:ext cx="81125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>
                <a:solidFill>
                  <a:schemeClr val="accent5">
                    <a:lumMod val="50000"/>
                  </a:schemeClr>
                </a:solidFill>
              </a:rPr>
              <a:t>2)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</a:rPr>
              <a:t>Полный отказ от формы хозяйствования (МУП и ГУП)  в ближайшие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</a:rPr>
              <a:t>года</a:t>
            </a:r>
          </a:p>
          <a:p>
            <a:pPr algn="just"/>
            <a:endParaRPr lang="ru-RU" sz="2600" dirty="0"/>
          </a:p>
          <a:p>
            <a:pPr algn="just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5872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394" y="913975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Совершенствование механизма учета РПП при установлении тарифов в сфере тепло-, 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водоснабжения, водоотведения,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а 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также в сфере обращения с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ТКО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41090-CCA2-5F4C-8E78-54F06E17A59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9608" y="1973160"/>
            <a:ext cx="516332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ФАС России разработано и принято Правительством Российской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Федерации постановление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5 мая 2017 г. N 534,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предусматривающее нераспространение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нормы об установлении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РПП: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</a:rPr>
              <a:t>на </a:t>
            </a:r>
            <a:r>
              <a:rPr lang="ru-RU" sz="2000" b="1" dirty="0">
                <a:latin typeface="Calibri" panose="020F0502020204030204" pitchFamily="34" charset="0"/>
              </a:rPr>
              <a:t>регулируемые организации, являющиеся </a:t>
            </a:r>
            <a:r>
              <a:rPr lang="ru-RU" sz="2000" b="1" dirty="0" err="1" smtClean="0">
                <a:latin typeface="Calibri" panose="020F0502020204030204" pitchFamily="34" charset="0"/>
              </a:rPr>
              <a:t>ГУПами</a:t>
            </a:r>
            <a:r>
              <a:rPr lang="ru-RU" sz="2000" b="1" dirty="0" smtClean="0">
                <a:latin typeface="Calibri" panose="020F0502020204030204" pitchFamily="34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</a:rPr>
              <a:t>и </a:t>
            </a:r>
            <a:r>
              <a:rPr lang="ru-RU" sz="2000" b="1" dirty="0" err="1" smtClean="0">
                <a:latin typeface="Calibri" panose="020F0502020204030204" pitchFamily="34" charset="0"/>
              </a:rPr>
              <a:t>МУПами</a:t>
            </a:r>
            <a:endParaRPr lang="ru-RU" sz="2000" b="1" dirty="0" smtClean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alibri" panose="020F0502020204030204" pitchFamily="34" charset="0"/>
              </a:rPr>
              <a:t>н</a:t>
            </a:r>
            <a:r>
              <a:rPr lang="ru-RU" sz="2000" b="1" dirty="0" smtClean="0">
                <a:latin typeface="Calibri" panose="020F0502020204030204" pitchFamily="34" charset="0"/>
              </a:rPr>
              <a:t>а регулируемые </a:t>
            </a:r>
            <a:r>
              <a:rPr lang="ru-RU" sz="2000" b="1" dirty="0">
                <a:latin typeface="Calibri" panose="020F0502020204030204" pitchFamily="34" charset="0"/>
              </a:rPr>
              <a:t>организации, осуществляющие деятельность исключительно в соответствии с договорами аренды, заключаемыми на срок менее 3 </a:t>
            </a:r>
            <a:r>
              <a:rPr lang="ru-RU" sz="2000" b="1" dirty="0" smtClean="0">
                <a:latin typeface="Calibri" panose="020F0502020204030204" pitchFamily="34" charset="0"/>
              </a:rPr>
              <a:t>лет</a:t>
            </a:r>
          </a:p>
          <a:p>
            <a:pPr algn="just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59248" y="2120596"/>
            <a:ext cx="29827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При исключении РПП </a:t>
            </a:r>
            <a:r>
              <a:rPr lang="ru-RU" sz="2000" b="1" i="1" dirty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размер необходимой валовой выручки </a:t>
            </a:r>
            <a:r>
              <a:rPr lang="ru-RU" sz="20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ГУПов</a:t>
            </a:r>
            <a:r>
              <a:rPr lang="ru-RU" sz="20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и </a:t>
            </a:r>
            <a:r>
              <a:rPr lang="ru-RU" sz="20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МУПов</a:t>
            </a:r>
            <a:r>
              <a:rPr lang="ru-RU" sz="20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 уменьшится на*:</a:t>
            </a:r>
            <a:endParaRPr lang="ru-RU" sz="2000" b="1" i="1" dirty="0">
              <a:solidFill>
                <a:srgbClr val="FF0000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430106" y="3447662"/>
            <a:ext cx="2207805" cy="694245"/>
            <a:chOff x="3026700" y="566886"/>
            <a:chExt cx="2943740" cy="694245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026700" y="580475"/>
              <a:ext cx="2922046" cy="68065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114848" y="566886"/>
              <a:ext cx="2855592" cy="6142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Теплоснабжение</a:t>
              </a:r>
              <a:br>
                <a:rPr lang="ru-RU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1,4 млрд. руб</a:t>
              </a:r>
              <a:r>
                <a:rPr lang="ru-RU" sz="20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20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545569" y="4296873"/>
            <a:ext cx="1976880" cy="633691"/>
            <a:chOff x="3180763" y="1360045"/>
            <a:chExt cx="2635840" cy="633691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180763" y="1360045"/>
              <a:ext cx="2635840" cy="63369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211697" y="1390979"/>
              <a:ext cx="2573972" cy="571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Водоснабжение</a:t>
              </a:r>
              <a:br>
                <a:rPr lang="ru-RU" sz="1700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700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 млрд. руб</a:t>
              </a:r>
              <a:r>
                <a:rPr lang="ru-RU" sz="17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17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555234" y="5029236"/>
            <a:ext cx="1990760" cy="643088"/>
            <a:chOff x="3213731" y="2071690"/>
            <a:chExt cx="2654347" cy="643088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3213731" y="2071690"/>
              <a:ext cx="2654347" cy="643088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3245124" y="2103083"/>
              <a:ext cx="2591561" cy="580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Водоотведение</a:t>
              </a:r>
              <a:br>
                <a:rPr lang="ru-RU" sz="1700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700" b="1" dirty="0" smtClean="0">
                  <a:solidFill>
                    <a:srgbClr val="BBE0E3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614 млн. руб</a:t>
              </a:r>
              <a:r>
                <a:rPr lang="ru-RU" sz="20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20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6010977"/>
            <a:ext cx="9144000" cy="923330"/>
          </a:xfrm>
          <a:prstGeom prst="rect">
            <a:avLst/>
          </a:prstGeom>
          <a:solidFill>
            <a:schemeClr val="accent3"/>
          </a:solidFill>
          <a:effectLst>
            <a:glow rad="127000">
              <a:schemeClr val="accent1">
                <a:lumMod val="20000"/>
                <a:lumOff val="80000"/>
              </a:schemeClr>
            </a:glow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0"/>
                <a:solidFill>
                  <a:schemeClr val="accent4"/>
                </a:solidFill>
                <a:latin typeface="Calibri" panose="020F0502020204030204" pitchFamily="34" charset="0"/>
                <a:cs typeface="Arial" charset="0"/>
              </a:rPr>
              <a:t>* По прогнозной оценке ФАС Р</a:t>
            </a:r>
            <a:r>
              <a:rPr lang="ru-RU" b="1" dirty="0">
                <a:ln w="0"/>
                <a:solidFill>
                  <a:schemeClr val="accent4"/>
                </a:solidFill>
                <a:latin typeface="Calibri" panose="020F0502020204030204" pitchFamily="34" charset="0"/>
                <a:cs typeface="Arial" charset="0"/>
              </a:rPr>
              <a:t>о</a:t>
            </a:r>
            <a:r>
              <a:rPr lang="ru-RU" b="1" dirty="0" smtClean="0">
                <a:ln w="0"/>
                <a:solidFill>
                  <a:schemeClr val="accent4"/>
                </a:solidFill>
                <a:latin typeface="Calibri" panose="020F0502020204030204" pitchFamily="34" charset="0"/>
                <a:cs typeface="Arial" charset="0"/>
              </a:rPr>
              <a:t>ссии с учетом данных из принятых тарифных решений в 201</a:t>
            </a:r>
            <a:r>
              <a:rPr lang="en-US" b="1" dirty="0" smtClean="0">
                <a:ln w="0"/>
                <a:solidFill>
                  <a:schemeClr val="accent4"/>
                </a:solidFill>
                <a:latin typeface="Calibri" panose="020F0502020204030204" pitchFamily="34" charset="0"/>
                <a:cs typeface="Arial" charset="0"/>
              </a:rPr>
              <a:t>7</a:t>
            </a:r>
            <a:r>
              <a:rPr lang="ru-RU" b="1" dirty="0" smtClean="0">
                <a:ln w="0"/>
                <a:solidFill>
                  <a:schemeClr val="accent4"/>
                </a:solidFill>
                <a:latin typeface="Calibri" panose="020F0502020204030204" pitchFamily="34" charset="0"/>
                <a:cs typeface="Arial" charset="0"/>
              </a:rPr>
              <a:t> году  Цель: снижение тарифа или перераспределение денежных средств на модернизацию и/или улучшени</a:t>
            </a:r>
            <a:r>
              <a:rPr lang="ru-RU" b="1" dirty="0">
                <a:ln w="0"/>
                <a:solidFill>
                  <a:schemeClr val="accent4"/>
                </a:solidFill>
                <a:latin typeface="Calibri" panose="020F0502020204030204" pitchFamily="34" charset="0"/>
                <a:cs typeface="Arial" charset="0"/>
              </a:rPr>
              <a:t>е</a:t>
            </a:r>
            <a:r>
              <a:rPr lang="ru-RU" b="1" dirty="0" smtClean="0">
                <a:ln w="0"/>
                <a:solidFill>
                  <a:schemeClr val="accent4"/>
                </a:solidFill>
                <a:latin typeface="Calibri" panose="020F0502020204030204" pitchFamily="34" charset="0"/>
                <a:cs typeface="Arial" charset="0"/>
              </a:rPr>
              <a:t> оборудования</a:t>
            </a:r>
            <a:endParaRPr lang="ru-RU" b="1" dirty="0">
              <a:ln w="0"/>
              <a:solidFill>
                <a:schemeClr val="accent4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0" y="0"/>
            <a:ext cx="9027102" cy="590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20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ИСКЛЮЧЕНИЕ НЕЭФФЕКТИВНЫХ ФОРМ ХОЗЯЙСТВОВАНИЯ</a:t>
            </a:r>
            <a:endParaRPr lang="ru-RU" sz="20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1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918" y="1146261"/>
            <a:ext cx="8229600" cy="1143000"/>
          </a:xfrm>
        </p:spPr>
        <p:txBody>
          <a:bodyPr/>
          <a:lstStyle/>
          <a:p>
            <a:r>
              <a:rPr lang="ru-RU" b="1" dirty="0" smtClean="0"/>
              <a:t>Регуляторный контракт</a:t>
            </a:r>
            <a:endParaRPr lang="ru-RU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1DEEAF-5AC4-F64A-9A02-1B1FD2B9569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4426" y="0"/>
            <a:ext cx="88374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" lvl="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Внедрение новых методов регулирования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4425" y="2668706"/>
            <a:ext cx="83756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В сферах водоснабжении и водоотведении</a:t>
            </a:r>
            <a:r>
              <a:rPr lang="ru-RU" sz="2800" dirty="0" smtClean="0"/>
              <a:t>  -  предусмотрен Федеральным Законом </a:t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altLang="ru-RU" sz="2800" dirty="0" smtClean="0">
                <a:latin typeface="Arial" panose="020B0604020202020204" pitchFamily="34" charset="0"/>
              </a:rPr>
              <a:t>О </a:t>
            </a:r>
            <a:r>
              <a:rPr lang="ru-RU" altLang="ru-RU" sz="2800" dirty="0">
                <a:latin typeface="Arial" panose="020B0604020202020204" pitchFamily="34" charset="0"/>
              </a:rPr>
              <a:t>водоснабжении и </a:t>
            </a:r>
            <a:r>
              <a:rPr lang="ru-RU" altLang="ru-RU" sz="2800" dirty="0" smtClean="0">
                <a:latin typeface="Arial" panose="020B0604020202020204" pitchFamily="34" charset="0"/>
              </a:rPr>
              <a:t>водоотведении»</a:t>
            </a:r>
            <a:r>
              <a:rPr lang="ru-RU" sz="2800" dirty="0" smtClean="0"/>
              <a:t> от 07.12.2011 № 416-ФЗ </a:t>
            </a:r>
          </a:p>
          <a:p>
            <a:pPr algn="just"/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4425" y="4433146"/>
            <a:ext cx="8375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сферах электроэнергетики и теплоснабжения </a:t>
            </a:r>
            <a:r>
              <a:rPr lang="ru-RU" sz="2800" dirty="0" smtClean="0"/>
              <a:t>– прорабатывается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91607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487" y="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УСИЛЕНИЕ КОНТРОЛЯ РЕАЛИЗУЕМЫХ ТАРИФНЫХ ПОЛНОМОЧИЙ ОРГАНОВ РЕГУЛИРОВАНИЯ СУБЪЕКТОВ 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504" y="2054102"/>
            <a:ext cx="38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787" y="4910210"/>
            <a:ext cx="8053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6"/>
                </a:solidFill>
              </a:rPr>
              <a:t> Запрет превышения индекса платы граждан по 6 основаниям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6786" y="3122260"/>
            <a:ext cx="80071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6"/>
                </a:solidFill>
              </a:rPr>
              <a:t>Единый стандарт соблюдения законодательства о ценообразовании (сроки, процедуры, суть решений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ru-RU" sz="2800" b="1" dirty="0" smtClean="0">
                <a:solidFill>
                  <a:schemeClr val="accent6"/>
                </a:solidFill>
              </a:rPr>
              <a:t>и применяемые подходы)</a:t>
            </a:r>
            <a:endParaRPr lang="en-US" sz="2800" b="1" dirty="0" smtClean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786" y="1765200"/>
            <a:ext cx="80071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6"/>
                </a:solidFill>
              </a:rPr>
              <a:t>Безусловная отмена тарифных решений, принятых с нарушением законодательства</a:t>
            </a:r>
            <a:endParaRPr lang="ru-RU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15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882" y="999925"/>
            <a:ext cx="9022118" cy="2410540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/>
              <a:t>К</a:t>
            </a:r>
            <a:r>
              <a:rPr lang="ru-RU" sz="1600" dirty="0" smtClean="0"/>
              <a:t>оличество </a:t>
            </a:r>
            <a:r>
              <a:rPr lang="ru-RU" sz="1600" dirty="0"/>
              <a:t>муниципальных образований, в которых в установленном порядке предельные индексы превышают индекс по субъекту более чем на величину предельно допустимого отклонения сократилось на </a:t>
            </a:r>
            <a:r>
              <a:rPr lang="en-US" sz="1600" b="1" dirty="0" smtClean="0"/>
              <a:t>42</a:t>
            </a:r>
            <a:r>
              <a:rPr lang="ru-RU" sz="1600" b="1" dirty="0" smtClean="0"/>
              <a:t> %</a:t>
            </a:r>
            <a:r>
              <a:rPr lang="ru-RU" sz="1600" dirty="0" smtClean="0"/>
              <a:t> </a:t>
            </a:r>
            <a:r>
              <a:rPr lang="ru-RU" sz="1600" dirty="0"/>
              <a:t>(1423 муниципальных образований в </a:t>
            </a:r>
            <a:r>
              <a:rPr lang="ru-RU" sz="1600" dirty="0" smtClean="0"/>
              <a:t>2016 году</a:t>
            </a:r>
            <a:r>
              <a:rPr lang="ru-RU" sz="1600" dirty="0"/>
              <a:t>, </a:t>
            </a:r>
            <a:r>
              <a:rPr lang="ru-RU" sz="1600" dirty="0" smtClean="0"/>
              <a:t>826 </a:t>
            </a:r>
            <a:r>
              <a:rPr lang="ru-RU" sz="1600" dirty="0"/>
              <a:t>муниципальных образований в 2017 году</a:t>
            </a:r>
            <a:r>
              <a:rPr lang="ru-RU" sz="1600" dirty="0" smtClean="0"/>
              <a:t>).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>
                <a:solidFill>
                  <a:srgbClr val="FF0000"/>
                </a:solidFill>
              </a:rPr>
              <a:t>017 год: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 smtClean="0"/>
              <a:t> тенденция </a:t>
            </a:r>
            <a:r>
              <a:rPr lang="ru-RU" sz="1600" dirty="0"/>
              <a:t>к сокращению </a:t>
            </a:r>
            <a:r>
              <a:rPr lang="ru-RU" sz="1600" dirty="0" smtClean="0"/>
              <a:t>МО, </a:t>
            </a:r>
            <a:r>
              <a:rPr lang="ru-RU" sz="1600" dirty="0"/>
              <a:t>в которых выявлены превышения предельных индексов </a:t>
            </a:r>
            <a:endParaRPr lang="ru-RU" sz="1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dirty="0" smtClean="0"/>
              <a:t> однако остается </a:t>
            </a:r>
            <a:r>
              <a:rPr lang="ru-RU" sz="1600" dirty="0"/>
              <a:t>возможность для значительного повышения фактического роста платы граждан за коммунальные </a:t>
            </a:r>
            <a:r>
              <a:rPr lang="ru-RU" sz="1600" dirty="0" smtClean="0"/>
              <a:t>услуги</a:t>
            </a:r>
          </a:p>
          <a:p>
            <a:pPr marL="0" indent="0" algn="just">
              <a:buNone/>
            </a:pPr>
            <a:endParaRPr lang="ru-RU" sz="17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882" y="4416327"/>
            <a:ext cx="8663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Заместителем Председателя Правительства Российской Федерации Д.Н. </a:t>
            </a:r>
            <a:r>
              <a:rPr lang="ru-RU" sz="1600" dirty="0" err="1" smtClean="0">
                <a:solidFill>
                  <a:srgbClr val="C00000"/>
                </a:solidFill>
              </a:rPr>
              <a:t>Козаком</a:t>
            </a:r>
            <a:r>
              <a:rPr lang="ru-RU" sz="1600" dirty="0" smtClean="0">
                <a:solidFill>
                  <a:srgbClr val="C00000"/>
                </a:solidFill>
              </a:rPr>
              <a:t> было признано целесообразным поручить главам субъектов РФ превышать индекс только </a:t>
            </a:r>
            <a:r>
              <a:rPr lang="ru-RU" sz="1600" b="1" u="sng" dirty="0" smtClean="0">
                <a:solidFill>
                  <a:srgbClr val="C00000"/>
                </a:solidFill>
              </a:rPr>
              <a:t>в исключительных случаях и с предварительным уведомлением ФАС России.</a:t>
            </a:r>
            <a:endParaRPr lang="ru-RU" sz="1600" b="1" u="sng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207" y="5428816"/>
            <a:ext cx="8386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u="sng" dirty="0" smtClean="0">
                <a:solidFill>
                  <a:schemeClr val="accent6"/>
                </a:solidFill>
              </a:rPr>
              <a:t>Необходимо заблаговременно информировать ФАС России </a:t>
            </a:r>
            <a:r>
              <a:rPr lang="ru-RU" sz="1600" dirty="0" smtClean="0">
                <a:solidFill>
                  <a:schemeClr val="accent6"/>
                </a:solidFill>
              </a:rPr>
              <a:t>о вышеуказанных случаях с обоснованием наступления исключительных случаев</a:t>
            </a:r>
            <a:endParaRPr lang="ru-RU" sz="1600" dirty="0">
              <a:solidFill>
                <a:schemeClr val="accent6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5653" y="-136599"/>
            <a:ext cx="7886700" cy="4557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2400" b="1" kern="0" dirty="0" smtClean="0">
                <a:solidFill>
                  <a:srgbClr val="002060"/>
                </a:solidFill>
              </a:rPr>
              <a:t>Соблюдение установленных на Федеральном уровне предельных тарифов</a:t>
            </a:r>
            <a:endParaRPr lang="ru-RU" sz="2400" b="1" kern="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6102751"/>
            <a:ext cx="9143999" cy="646331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ФАС России направлено письмо в адрес руководителей высших органов исполнительной власти субъектов от 12.10.2017 № ИА/70517/17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32" y="3184862"/>
            <a:ext cx="78010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</a:rPr>
              <a:t>Оставить в качестве оснований для превышений только долгосрочные инвестиционные программы и концессионные соглашения, поскольку именно их реализация приводит к обновлению коммунальной инфраструктуры, повышению качества коммунальных услуг и привлечению инвестиций в отрасль </a:t>
            </a:r>
          </a:p>
        </p:txBody>
      </p:sp>
    </p:spTree>
    <p:extLst>
      <p:ext uri="{BB962C8B-B14F-4D97-AF65-F5344CB8AC3E}">
        <p14:creationId xmlns:p14="http://schemas.microsoft.com/office/powerpoint/2010/main" val="25388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64" y="435935"/>
            <a:ext cx="8568952" cy="1222744"/>
          </a:xfrm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p3d extrusionH="57150">
              <a:bevelT w="38100" h="38100" prst="angle"/>
            </a:sp3d>
          </a:bodyPr>
          <a:lstStyle/>
          <a:p>
            <a:pPr algn="ctr"/>
            <a:r>
              <a:rPr lang="ru-RU" sz="3100" dirty="0" smtClean="0"/>
              <a:t>ФАС России предлагает следующий механизм размещения информации: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3548" y="2281859"/>
            <a:ext cx="2376264" cy="322707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Регулируемые организации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2627784" y="1871367"/>
            <a:ext cx="3395673" cy="1570891"/>
          </a:xfrm>
          <a:prstGeom prst="notchedRightArrow">
            <a:avLst/>
          </a:prstGeom>
          <a:gradFill>
            <a:gsLst>
              <a:gs pos="79000">
                <a:schemeClr val="accent3">
                  <a:lumMod val="60000"/>
                  <a:lumOff val="40000"/>
                </a:schemeClr>
              </a:gs>
              <a:gs pos="57248">
                <a:srgbClr val="ECF5FB"/>
              </a:gs>
              <a:gs pos="36000">
                <a:srgbClr val="DBE9F6"/>
              </a:gs>
              <a:gs pos="68000">
                <a:schemeClr val="accent1">
                  <a:lumMod val="5000"/>
                  <a:lumOff val="95000"/>
                </a:schemeClr>
              </a:gs>
              <a:gs pos="19000">
                <a:schemeClr val="accent1">
                  <a:lumMod val="45000"/>
                  <a:lumOff val="55000"/>
                </a:schemeClr>
              </a:gs>
              <a:gs pos="37000">
                <a:schemeClr val="accent1">
                  <a:lumMod val="45000"/>
                  <a:lumOff val="55000"/>
                </a:schemeClr>
              </a:gs>
              <a:gs pos="8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</a:t>
            </a:r>
            <a:r>
              <a:rPr lang="ru-RU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рямое размещение</a:t>
            </a:r>
            <a:endParaRPr lang="ru-RU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2483768" y="3991146"/>
            <a:ext cx="3221799" cy="1783598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путем передачи информации из РИС</a:t>
            </a:r>
            <a:endParaRPr lang="ru-RU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5220072" y="1924868"/>
            <a:ext cx="3456384" cy="3738587"/>
          </a:xfrm>
          <a:prstGeom prst="hexagon">
            <a:avLst>
              <a:gd name="adj" fmla="val 22606"/>
              <a:gd name="vf" fmla="val 11547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ФГИС ЕИАС </a:t>
            </a:r>
          </a:p>
          <a:p>
            <a:pPr algn="ctr"/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ФАС РОССИИ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4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89178" y="1294959"/>
            <a:ext cx="6554822" cy="556304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6577" y="1519452"/>
            <a:ext cx="2603457" cy="134791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ru-RU" sz="2400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Региональный орган регулирования</a:t>
            </a:r>
            <a:endParaRPr lang="ru-RU" sz="2400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513992">
            <a:off x="2959178" y="1561011"/>
            <a:ext cx="3503805" cy="914499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прямое размещение</a:t>
            </a:r>
            <a:endParaRPr lang="ru-RU" dirty="0">
              <a:ln w="0"/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621759" y="3140257"/>
            <a:ext cx="1573321" cy="792088"/>
          </a:xfrm>
          <a:prstGeom prst="notch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107503" y="4411214"/>
            <a:ext cx="2348618" cy="2186138"/>
          </a:xfrm>
          <a:prstGeom prst="verticalScroll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Официальный</a:t>
            </a:r>
            <a:r>
              <a:rPr lang="ru-RU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 сайт в сети «Интернет»</a:t>
            </a:r>
          </a:p>
        </p:txBody>
      </p:sp>
      <p:sp>
        <p:nvSpPr>
          <p:cNvPr id="11" name="Облако 10"/>
          <p:cNvSpPr/>
          <p:nvPr/>
        </p:nvSpPr>
        <p:spPr>
          <a:xfrm>
            <a:off x="3652064" y="4726905"/>
            <a:ext cx="2997625" cy="1975410"/>
          </a:xfrm>
          <a:prstGeom prst="cloud">
            <a:avLst/>
          </a:prstGeom>
          <a:solidFill>
            <a:srgbClr val="00B0F0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Региональный портал</a:t>
            </a:r>
            <a:endParaRPr lang="ru-RU" sz="2000" dirty="0">
              <a:ln>
                <a:solidFill>
                  <a:schemeClr val="bg2">
                    <a:lumMod val="90000"/>
                  </a:schemeClr>
                </a:solidFill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" name="Стрелка вправо с вырезом 19"/>
          <p:cNvSpPr/>
          <p:nvPr/>
        </p:nvSpPr>
        <p:spPr>
          <a:xfrm rot="2736468">
            <a:off x="2198795" y="3406400"/>
            <a:ext cx="2537112" cy="1247786"/>
          </a:xfrm>
          <a:prstGeom prst="notchedRightArrow">
            <a:avLst/>
          </a:prstGeom>
          <a:solidFill>
            <a:srgbClr val="00B0F0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Типовой интерфейс</a:t>
            </a:r>
            <a:endParaRPr lang="ru-RU" dirty="0">
              <a:ln>
                <a:solidFill>
                  <a:schemeClr val="bg2"/>
                </a:solidFill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Двойная стрелка вверх/вниз 20"/>
          <p:cNvSpPr/>
          <p:nvPr/>
        </p:nvSpPr>
        <p:spPr>
          <a:xfrm rot="1503574">
            <a:off x="3957538" y="2179822"/>
            <a:ext cx="1085716" cy="1778965"/>
          </a:xfrm>
          <a:prstGeom prst="upDownArrow">
            <a:avLst>
              <a:gd name="adj1" fmla="val 50000"/>
              <a:gd name="adj2" fmla="val 33144"/>
            </a:avLst>
          </a:prstGeom>
          <a:solidFill>
            <a:srgbClr val="00B0F0"/>
          </a:solidFill>
          <a:ln w="34925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или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5618469" y="1533503"/>
            <a:ext cx="3316105" cy="3600400"/>
          </a:xfrm>
          <a:prstGeom prst="hexagon">
            <a:avLst>
              <a:gd name="adj" fmla="val 22606"/>
              <a:gd name="vf" fmla="val 11547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ФГИС ЕИАС </a:t>
            </a:r>
          </a:p>
          <a:p>
            <a:pPr algn="ctr"/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ФАС РОССИИ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4" name="Стрелка углом вверх 23"/>
          <p:cNvSpPr/>
          <p:nvPr/>
        </p:nvSpPr>
        <p:spPr>
          <a:xfrm>
            <a:off x="6308389" y="5373216"/>
            <a:ext cx="1719995" cy="1192166"/>
          </a:xfrm>
          <a:prstGeom prst="bentUpArrow">
            <a:avLst/>
          </a:prstGeom>
          <a:solidFill>
            <a:srgbClr val="92D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23737" y="2372323"/>
            <a:ext cx="6192837" cy="2308324"/>
          </a:xfrm>
          <a:prstGeom prst="rect">
            <a:avLst/>
          </a:prstGeom>
          <a:ln cmpd="sng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Aft>
                <a:spcPts val="1500"/>
              </a:spcAft>
              <a:defRPr/>
            </a:pPr>
            <a:r>
              <a:rPr lang="ru-RU" sz="3600" b="1" i="1" dirty="0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Свобода конкуренции и эффективная защита предпринимательства ради будущего России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388" y="908721"/>
            <a:ext cx="8964612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lnSpc>
                <a:spcPts val="2200"/>
              </a:lnSpc>
              <a:buSzPct val="45000"/>
              <a:defRPr/>
            </a:pPr>
            <a:r>
              <a:rPr lang="ru-RU" sz="2800" b="1" dirty="0">
                <a:solidFill>
                  <a:srgbClr val="FFFFFF"/>
                </a:solidFill>
                <a:latin typeface="+mj-lt"/>
                <a:cs typeface="ＭＳ Ｐゴシック" charset="-128"/>
              </a:rPr>
              <a:t>Миссия ФАС России</a:t>
            </a:r>
            <a:endParaRPr lang="en-US" sz="2800" b="1" dirty="0">
              <a:solidFill>
                <a:srgbClr val="FFFFFF"/>
              </a:solidFill>
              <a:latin typeface="+mj-lt"/>
              <a:cs typeface="ＭＳ Ｐゴシック" charset="-128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249" y="2420025"/>
            <a:ext cx="1868488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521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846386" y="1877159"/>
            <a:ext cx="6680689" cy="3377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3988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C</a:t>
            </a:r>
            <a:r>
              <a:rPr lang="ru-RU" altLang="ru-RU" sz="3655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пасибо</a:t>
            </a:r>
            <a:r>
              <a:rPr lang="ru-RU" altLang="ru-RU" sz="3988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 за внимание</a:t>
            </a:r>
            <a:r>
              <a:rPr lang="ru-RU" altLang="ru-RU" sz="3988" b="1" dirty="0">
                <a:solidFill>
                  <a:srgbClr val="00687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2499946" y="2697774"/>
            <a:ext cx="6301154" cy="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994" dirty="0">
                <a:solidFill>
                  <a:srgbClr val="006876"/>
                </a:solidFill>
                <a:latin typeface="Trebuchet MS" panose="020B0603020202020204" pitchFamily="34" charset="0"/>
              </a:rPr>
              <a:t>fas.gov.ru       en.fas.gov.ru      anticartel.ru</a:t>
            </a: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2140927" y="3695701"/>
            <a:ext cx="1805354" cy="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994" dirty="0">
                <a:solidFill>
                  <a:srgbClr val="006876"/>
                </a:solidFill>
                <a:latin typeface="Trebuchet MS" panose="020B0603020202020204" pitchFamily="34" charset="0"/>
              </a:rPr>
              <a:t>@rus.fas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2158512" y="4989637"/>
            <a:ext cx="2202473" cy="70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994" dirty="0">
                <a:solidFill>
                  <a:srgbClr val="006876"/>
                </a:solidFill>
                <a:latin typeface="Trebuchet MS" panose="020B0603020202020204" pitchFamily="34" charset="0"/>
              </a:rPr>
              <a:t>rus_fas</a:t>
            </a:r>
          </a:p>
          <a:p>
            <a:pPr>
              <a:defRPr/>
            </a:pPr>
            <a:r>
              <a:rPr lang="en-US" sz="1994" dirty="0">
                <a:solidFill>
                  <a:srgbClr val="006876"/>
                </a:solidFill>
                <a:latin typeface="Trebuchet MS" panose="020B0603020202020204" pitchFamily="34" charset="0"/>
              </a:rPr>
              <a:t>fas_rf </a:t>
            </a:r>
            <a:r>
              <a:rPr lang="en-US" sz="1495" dirty="0">
                <a:solidFill>
                  <a:srgbClr val="006876"/>
                </a:solidFill>
                <a:latin typeface="Trebuchet MS" panose="020B0603020202020204" pitchFamily="34" charset="0"/>
              </a:rPr>
              <a:t>(english)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145323" y="4378570"/>
            <a:ext cx="1160585" cy="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994" dirty="0">
                <a:solidFill>
                  <a:srgbClr val="006876"/>
                </a:solidFill>
                <a:latin typeface="Trebuchet MS" panose="020B0603020202020204" pitchFamily="34" charset="0"/>
              </a:rPr>
              <a:t>fas_rus</a:t>
            </a:r>
            <a:endParaRPr lang="ru-RU" sz="1994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pic>
        <p:nvPicPr>
          <p:cNvPr id="16391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640" y="4339006"/>
            <a:ext cx="813289" cy="54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298" y="5095144"/>
            <a:ext cx="487973" cy="48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125309" y="4378570"/>
            <a:ext cx="1499089" cy="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994" dirty="0">
                <a:solidFill>
                  <a:srgbClr val="006876"/>
                </a:solidFill>
                <a:latin typeface="Trebuchet MS" panose="020B0603020202020204" pitchFamily="34" charset="0"/>
              </a:rPr>
              <a:t>fas_time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125309" y="3695701"/>
            <a:ext cx="1721049" cy="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994" dirty="0">
                <a:solidFill>
                  <a:srgbClr val="006876"/>
                </a:solidFill>
                <a:latin typeface="Trebuchet MS" panose="020B0603020202020204" pitchFamily="34" charset="0"/>
              </a:rPr>
              <a:t>FASvideoTube</a:t>
            </a:r>
            <a:endParaRPr lang="ru-RU" sz="1994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pic>
        <p:nvPicPr>
          <p:cNvPr id="16395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08" y="4425461"/>
            <a:ext cx="486508" cy="48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490" y="3675185"/>
            <a:ext cx="482111" cy="48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Рисунок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090" y="2498481"/>
            <a:ext cx="69459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489" y="5092214"/>
            <a:ext cx="502626" cy="52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6129706" y="5108331"/>
            <a:ext cx="1613388" cy="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994" dirty="0">
                <a:solidFill>
                  <a:srgbClr val="006876"/>
                </a:solidFill>
                <a:latin typeface="Trebuchet MS" panose="020B0603020202020204" pitchFamily="34" charset="0"/>
              </a:rPr>
              <a:t>fasrussia</a:t>
            </a:r>
          </a:p>
        </p:txBody>
      </p:sp>
      <p:pic>
        <p:nvPicPr>
          <p:cNvPr id="16400" name="Рисунок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159" y="3675186"/>
            <a:ext cx="499696" cy="52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980662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6243" y="2343075"/>
            <a:ext cx="570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в сфере ЖКХ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18681669">
            <a:off x="7240845" y="2908604"/>
            <a:ext cx="484632" cy="1034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725739">
            <a:off x="2048770" y="2813257"/>
            <a:ext cx="484632" cy="1119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0122" y="3938677"/>
            <a:ext cx="3604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за соблюдением антимонопольного законодательства и законодательства о субъектах естественных монополий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5647" y="4040372"/>
            <a:ext cx="353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за соблюдением законодательства в сфере тарифного регулирования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7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/>
          </p:cNvSpPr>
          <p:nvPr>
            <p:ph type="title" idx="4294967295"/>
          </p:nvPr>
        </p:nvSpPr>
        <p:spPr>
          <a:xfrm>
            <a:off x="-32386" y="957618"/>
            <a:ext cx="9144000" cy="872430"/>
          </a:xfrm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ts val="2200"/>
              </a:lnSpc>
              <a:buSzPct val="45000"/>
            </a:pPr>
            <a:r>
              <a:rPr 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Основные</a:t>
            </a:r>
            <a:endParaRPr lang="ru-RU" sz="28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100" y="2162807"/>
            <a:ext cx="6232820" cy="25853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</a:rPr>
              <a:t>Отказ от заключения договора;</a:t>
            </a:r>
            <a:endParaRPr lang="ru-RU" dirty="0">
              <a:solidFill>
                <a:srgbClr val="333399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</a:rPr>
              <a:t>Создание </a:t>
            </a:r>
            <a:r>
              <a:rPr lang="ru-RU" dirty="0">
                <a:solidFill>
                  <a:srgbClr val="333399"/>
                </a:solidFill>
              </a:rPr>
              <a:t>дискриминационных условий</a:t>
            </a:r>
            <a:r>
              <a:rPr lang="ru-RU" dirty="0" smtClean="0">
                <a:solidFill>
                  <a:srgbClr val="333399"/>
                </a:solidFill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</a:rPr>
              <a:t>Установление монопольно высокой/низкой цены;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</a:rPr>
              <a:t>Нарушение порядка ценообразования;</a:t>
            </a:r>
            <a:endParaRPr lang="ru-RU" dirty="0">
              <a:solidFill>
                <a:srgbClr val="333399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</a:rPr>
              <a:t>Акты </a:t>
            </a:r>
            <a:r>
              <a:rPr lang="ru-RU" dirty="0">
                <a:solidFill>
                  <a:srgbClr val="333399"/>
                </a:solidFill>
              </a:rPr>
              <a:t>и действия (бездействие) органов власти</a:t>
            </a:r>
            <a:r>
              <a:rPr lang="ru-RU" dirty="0" smtClean="0">
                <a:solidFill>
                  <a:srgbClr val="333399"/>
                </a:solidFill>
              </a:rPr>
              <a:t>;</a:t>
            </a:r>
            <a:endParaRPr lang="ru-RU" dirty="0">
              <a:solidFill>
                <a:srgbClr val="333399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</a:rPr>
              <a:t>Недобросовестная </a:t>
            </a:r>
            <a:r>
              <a:rPr lang="ru-RU" dirty="0">
                <a:solidFill>
                  <a:srgbClr val="333399"/>
                </a:solidFill>
              </a:rPr>
              <a:t>конкуренция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906718"/>
            <a:ext cx="9144000" cy="1200329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Антимонопольное регулирование</a:t>
            </a:r>
          </a:p>
          <a:p>
            <a:pPr algn="ctr"/>
            <a:r>
              <a:rPr lang="ru-RU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в сфере ЖКХ </a:t>
            </a:r>
          </a:p>
          <a:p>
            <a:pPr algn="ctr"/>
            <a:endParaRPr lang="ru-RU" b="1" dirty="0" smtClean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ОСНОВНЫЕ ВИДЫ НАРУШЕНИЙ</a:t>
            </a:r>
            <a:endParaRPr lang="ru-RU" dirty="0">
              <a:solidFill>
                <a:srgbClr val="008080"/>
              </a:solidFill>
            </a:endParaRPr>
          </a:p>
        </p:txBody>
      </p:sp>
      <p:pic>
        <p:nvPicPr>
          <p:cNvPr id="1026" name="Picture 2" descr="C:\Users\poletaeva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932" y="4301288"/>
            <a:ext cx="3835068" cy="255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78" y="1026327"/>
            <a:ext cx="5895564" cy="381000"/>
          </a:xfrm>
          <a:ln>
            <a:noFill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Ограничение роста тарифов в регулируемых сферах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1187283" y="1804395"/>
            <a:ext cx="6761013" cy="490479"/>
            <a:chOff x="0" y="198379"/>
            <a:chExt cx="11955129" cy="658300"/>
          </a:xfrm>
          <a:scene3d>
            <a:camera prst="orthographicFront"/>
            <a:lightRig rig="flat" dir="t"/>
          </a:scene3d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0" y="198379"/>
              <a:ext cx="11953328" cy="65830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50000"/>
                    <a:satMod val="300000"/>
                  </a:srgbClr>
                </a:gs>
                <a:gs pos="35000">
                  <a:srgbClr val="4F81BD">
                    <a:hueOff val="0"/>
                    <a:satOff val="0"/>
                    <a:lumOff val="0"/>
                    <a:alphaOff val="0"/>
                    <a:tint val="37000"/>
                    <a:satMod val="30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15000"/>
                    <a:satMod val="350000"/>
                  </a:srgb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30" name="Скругленный прямоугольник 4"/>
            <p:cNvSpPr/>
            <p:nvPr/>
          </p:nvSpPr>
          <p:spPr>
            <a:xfrm>
              <a:off x="84047" y="231406"/>
              <a:ext cx="11871082" cy="617177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defTabSz="866721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6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1. Комплексное ограничение роста платы граждан за коммунальные услуги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211560" y="2441729"/>
            <a:ext cx="6765824" cy="666202"/>
            <a:chOff x="0" y="707731"/>
            <a:chExt cx="11963636" cy="894148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0" y="856679"/>
              <a:ext cx="11953328" cy="745200"/>
            </a:xfrm>
            <a:prstGeom prst="rect">
              <a:avLst/>
            </a:prstGeom>
            <a:noFill/>
            <a:ln>
              <a:noFill/>
            </a:ln>
            <a:effectLst/>
          </p:spPr>
        </p:sp>
        <p:sp>
          <p:nvSpPr>
            <p:cNvPr id="28" name="Прямоугольник 27"/>
            <p:cNvSpPr/>
            <p:nvPr/>
          </p:nvSpPr>
          <p:spPr>
            <a:xfrm>
              <a:off x="10308" y="707731"/>
              <a:ext cx="11953328" cy="7452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84639" tIns="19050" rIns="106680" bIns="19050" numCol="1" spcCol="1270" anchor="t" anchorCtr="0">
              <a:noAutofit/>
            </a:bodyPr>
            <a:lstStyle/>
            <a:p>
              <a:pPr algn="just"/>
              <a:r>
                <a:rPr lang="ru-RU" sz="1275" dirty="0">
                  <a:solidFill>
                    <a:prstClr val="black"/>
                  </a:solidFill>
                  <a:cs typeface="Times New Roman" pitchFamily="18" charset="0"/>
                </a:rPr>
                <a:t>В среднем по РФ на </a:t>
              </a:r>
              <a:r>
                <a:rPr lang="ru-RU" sz="1275" dirty="0" smtClean="0">
                  <a:solidFill>
                    <a:prstClr val="black"/>
                  </a:solidFill>
                  <a:cs typeface="Times New Roman" pitchFamily="18" charset="0"/>
                </a:rPr>
                <a:t>201</a:t>
              </a:r>
              <a:r>
                <a:rPr lang="en-US" sz="1275" dirty="0" smtClean="0">
                  <a:solidFill>
                    <a:prstClr val="black"/>
                  </a:solidFill>
                  <a:cs typeface="Times New Roman" pitchFamily="18" charset="0"/>
                </a:rPr>
                <a:t>8</a:t>
              </a:r>
              <a:r>
                <a:rPr lang="ru-RU" sz="1275" dirty="0" smtClean="0">
                  <a:solidFill>
                    <a:prstClr val="black"/>
                  </a:solidFill>
                  <a:cs typeface="Times New Roman" pitchFamily="18" charset="0"/>
                </a:rPr>
                <a:t> </a:t>
              </a:r>
              <a:r>
                <a:rPr lang="ru-RU" sz="1275" dirty="0">
                  <a:solidFill>
                    <a:prstClr val="black"/>
                  </a:solidFill>
                  <a:cs typeface="Times New Roman" pitchFamily="18" charset="0"/>
                </a:rPr>
                <a:t>год ~  4 % (Распоряжение Правительства РФ от </a:t>
              </a:r>
              <a:r>
                <a:rPr lang="en-US" sz="1275" dirty="0" smtClean="0">
                  <a:solidFill>
                    <a:prstClr val="black"/>
                  </a:solidFill>
                  <a:cs typeface="Times New Roman" pitchFamily="18" charset="0"/>
                </a:rPr>
                <a:t>26</a:t>
              </a:r>
              <a:r>
                <a:rPr lang="ru-RU" sz="1275" dirty="0" smtClean="0">
                  <a:solidFill>
                    <a:prstClr val="black"/>
                  </a:solidFill>
                  <a:cs typeface="Times New Roman" pitchFamily="18" charset="0"/>
                </a:rPr>
                <a:t>.1</a:t>
              </a:r>
              <a:r>
                <a:rPr lang="en-US" sz="1275" dirty="0" smtClean="0">
                  <a:solidFill>
                    <a:prstClr val="black"/>
                  </a:solidFill>
                  <a:cs typeface="Times New Roman" pitchFamily="18" charset="0"/>
                </a:rPr>
                <a:t>0</a:t>
              </a:r>
              <a:r>
                <a:rPr lang="ru-RU" sz="1275" dirty="0" smtClean="0">
                  <a:solidFill>
                    <a:prstClr val="black"/>
                  </a:solidFill>
                  <a:cs typeface="Times New Roman" pitchFamily="18" charset="0"/>
                </a:rPr>
                <a:t>.201</a:t>
              </a:r>
              <a:r>
                <a:rPr lang="en-US" sz="1275" dirty="0" smtClean="0">
                  <a:solidFill>
                    <a:prstClr val="black"/>
                  </a:solidFill>
                  <a:cs typeface="Times New Roman" pitchFamily="18" charset="0"/>
                </a:rPr>
                <a:t>7</a:t>
              </a:r>
              <a:r>
                <a:rPr lang="ru-RU" sz="1275" dirty="0" smtClean="0">
                  <a:solidFill>
                    <a:prstClr val="black"/>
                  </a:solidFill>
                  <a:cs typeface="Times New Roman" pitchFamily="18" charset="0"/>
                </a:rPr>
                <a:t> </a:t>
              </a:r>
              <a:r>
                <a:rPr lang="ru-RU" sz="1275" dirty="0">
                  <a:solidFill>
                    <a:prstClr val="black"/>
                  </a:solidFill>
                  <a:cs typeface="Times New Roman" pitchFamily="18" charset="0"/>
                </a:rPr>
                <a:t/>
              </a:r>
              <a:br>
                <a:rPr lang="ru-RU" sz="1275" dirty="0">
                  <a:solidFill>
                    <a:prstClr val="black"/>
                  </a:solidFill>
                  <a:cs typeface="Times New Roman" pitchFamily="18" charset="0"/>
                </a:rPr>
              </a:br>
              <a:r>
                <a:rPr lang="ru-RU" sz="1275" dirty="0">
                  <a:solidFill>
                    <a:prstClr val="black"/>
                  </a:solidFill>
                  <a:cs typeface="Times New Roman" pitchFamily="18" charset="0"/>
                </a:rPr>
                <a:t>№ </a:t>
              </a:r>
              <a:r>
                <a:rPr lang="ru-RU" sz="1275" dirty="0" smtClean="0">
                  <a:solidFill>
                    <a:prstClr val="black"/>
                  </a:solidFill>
                  <a:cs typeface="Times New Roman" pitchFamily="18" charset="0"/>
                </a:rPr>
                <a:t>2</a:t>
              </a:r>
              <a:r>
                <a:rPr lang="en-US" sz="1275" dirty="0" smtClean="0">
                  <a:solidFill>
                    <a:prstClr val="black"/>
                  </a:solidFill>
                  <a:cs typeface="Times New Roman" pitchFamily="18" charset="0"/>
                </a:rPr>
                <a:t>353</a:t>
              </a:r>
              <a:r>
                <a:rPr lang="ru-RU" sz="1275" dirty="0" smtClean="0">
                  <a:solidFill>
                    <a:prstClr val="black"/>
                  </a:solidFill>
                  <a:cs typeface="Times New Roman" pitchFamily="18" charset="0"/>
                </a:rPr>
                <a:t>-р</a:t>
              </a:r>
              <a:r>
                <a:rPr lang="ru-RU" sz="1275" dirty="0">
                  <a:solidFill>
                    <a:prstClr val="black"/>
                  </a:solidFill>
                  <a:cs typeface="Times New Roman" pitchFamily="18" charset="0"/>
                </a:rPr>
                <a:t>)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217388" y="3089605"/>
            <a:ext cx="6759995" cy="526554"/>
            <a:chOff x="0" y="1601879"/>
            <a:chExt cx="11953328" cy="842400"/>
          </a:xfrm>
          <a:scene3d>
            <a:camera prst="orthographicFront"/>
            <a:lightRig rig="flat" dir="t"/>
          </a:scene3d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0" y="1601879"/>
              <a:ext cx="11953328" cy="84240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50000"/>
                    <a:satMod val="300000"/>
                  </a:srgbClr>
                </a:gs>
                <a:gs pos="35000">
                  <a:srgbClr val="4F81BD">
                    <a:hueOff val="0"/>
                    <a:satOff val="0"/>
                    <a:lumOff val="0"/>
                    <a:alphaOff val="0"/>
                    <a:tint val="37000"/>
                    <a:satMod val="30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15000"/>
                    <a:satMod val="350000"/>
                  </a:srgb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26" name="Скругленный прямоугольник 8"/>
            <p:cNvSpPr/>
            <p:nvPr/>
          </p:nvSpPr>
          <p:spPr>
            <a:xfrm>
              <a:off x="41124" y="1731992"/>
              <a:ext cx="11871082" cy="515525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defTabSz="866721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6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2. Отраслевые ограничения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169248" y="3569707"/>
            <a:ext cx="6810779" cy="1587732"/>
            <a:chOff x="-89799" y="2009703"/>
            <a:chExt cx="12043127" cy="213098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0" y="2444279"/>
              <a:ext cx="11953328" cy="1467112"/>
            </a:xfrm>
            <a:prstGeom prst="rect">
              <a:avLst/>
            </a:prstGeom>
            <a:noFill/>
            <a:ln>
              <a:noFill/>
            </a:ln>
            <a:effectLst/>
          </p:spPr>
        </p:sp>
        <p:sp>
          <p:nvSpPr>
            <p:cNvPr id="24" name="Прямоугольник 23"/>
            <p:cNvSpPr/>
            <p:nvPr/>
          </p:nvSpPr>
          <p:spPr>
            <a:xfrm>
              <a:off x="-89799" y="2009703"/>
              <a:ext cx="11953328" cy="213098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84639" tIns="19050" rIns="106680" bIns="19050" numCol="1" spcCol="1270" anchor="t" anchorCtr="0">
              <a:noAutofit/>
            </a:bodyPr>
            <a:lstStyle/>
            <a:p>
              <a:pPr marL="171439" lvl="1" indent="-171439" algn="just" defTabSz="666709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endParaRPr lang="ru-RU" sz="15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endParaRPr>
            </a:p>
            <a:p>
              <a:pPr marL="171439" lvl="1" indent="-171439" algn="just" defTabSz="666709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ru-RU" sz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cs typeface="Times New Roman" panose="02020603050405020304" pitchFamily="18" charset="0"/>
                </a:rPr>
                <a:t> Предельные минимальные и максимальные уровни тарифов на тепловую энергию   (мощность), производимую в режиме комбинированной выработки электрической и тепловой   энергии источниками тепловой энергии с установленной генерирующей мощностью производства электрической энергии 25 мегаватт и более, в среднем по субъекту Российской   Федерации на 2017 год установлены приказом ФАС России от 21.11.2016 № 1646/16.</a:t>
              </a:r>
            </a:p>
            <a:p>
              <a:pPr marL="171439" lvl="1" indent="-171439" algn="just" defTabSz="666709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endParaRPr lang="ru-RU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endParaRPr>
            </a:p>
            <a:p>
              <a:pPr marL="171439" lvl="1" indent="-171439" algn="just" defTabSz="666709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endParaRPr lang="ru-RU" sz="12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  <a:p>
              <a:pPr marL="171439" lvl="1" indent="-171439" algn="just" defTabSz="666709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endParaRPr lang="ru-RU" sz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94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503" y="116632"/>
            <a:ext cx="7978227" cy="771493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5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размера </a:t>
            </a:r>
            <a:r>
              <a:rPr lang="ru-RU" sz="259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 </a:t>
            </a:r>
            <a:r>
              <a:rPr lang="ru-RU" sz="25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за </a:t>
            </a:r>
            <a:r>
              <a:rPr lang="ru-RU" sz="259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</a:t>
            </a:r>
            <a:r>
              <a:rPr lang="ru-RU" sz="25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9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59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59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3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006234"/>
              </p:ext>
            </p:extLst>
          </p:nvPr>
        </p:nvGraphicFramePr>
        <p:xfrm>
          <a:off x="187152" y="1146010"/>
          <a:ext cx="882047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375250" y="5445224"/>
            <a:ext cx="8784976" cy="1008112"/>
          </a:xfrm>
          <a:prstGeom prst="rect">
            <a:avLst/>
          </a:prstGeom>
        </p:spPr>
        <p:txBody>
          <a:bodyPr vert="horz" lIns="108857" tIns="54429" rIns="108857" bIns="54429" rtlCol="0">
            <a:noAutofit/>
          </a:bodyPr>
          <a:lstStyle>
            <a:lvl1pPr marL="408874" indent="-408874" algn="l" defTabSz="10903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5894" indent="-340728" algn="l" defTabSz="109033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2913" indent="-272583" algn="l" defTabSz="10903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8078" indent="-272583" algn="l" defTabSz="109033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53244" indent="-272583" algn="l" defTabSz="109033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8409" indent="-272583" algn="l" defTabSz="10903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3574" indent="-272583" algn="l" defTabSz="10903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8740" indent="-272583" algn="l" defTabSz="10903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33905" indent="-272583" algn="l" defTabSz="10903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solidFill>
                <a:schemeClr val="accent2"/>
              </a:solidFill>
            </a:endParaRPr>
          </a:p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ФАС </a:t>
            </a:r>
            <a:r>
              <a:rPr lang="ru-RU" sz="1800" dirty="0">
                <a:solidFill>
                  <a:schemeClr val="accent2"/>
                </a:solidFill>
              </a:rPr>
              <a:t>России осуществляет мониторинг платы граждан за коммунальные услуги</a:t>
            </a:r>
            <a:endParaRPr lang="ru-RU" sz="1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ru-RU" sz="18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ru-RU" sz="1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ru-RU" sz="1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ru-RU" sz="1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1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596" y="4610587"/>
            <a:ext cx="1044194" cy="1181804"/>
          </a:xfrm>
          <a:prstGeom prst="rect">
            <a:avLst/>
          </a:prstGeom>
        </p:spPr>
      </p:pic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3073" y="107606"/>
            <a:ext cx="8984606" cy="401241"/>
          </a:xfrm>
        </p:spPr>
        <p:txBody>
          <a:bodyPr/>
          <a:lstStyle/>
          <a:p>
            <a:pPr algn="ctr">
              <a:defRPr/>
            </a:pPr>
            <a:r>
              <a:rPr lang="ru-RU" sz="21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граждан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chemeClr val="bg1"/>
              </a:solidFill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 bwMode="auto">
          <a:xfrm>
            <a:off x="55654" y="1070283"/>
            <a:ext cx="9012975" cy="59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270000" algn="ctr">
              <a:lnSpc>
                <a:spcPts val="1950"/>
              </a:lnSpc>
              <a:buNone/>
              <a:defRPr/>
            </a:pPr>
            <a:r>
              <a:rPr lang="ru-RU" sz="1725" kern="0" dirty="0">
                <a:solidFill>
                  <a:schemeClr val="tx1"/>
                </a:solidFill>
              </a:rPr>
              <a:t>Правительством РФ принято постановление № 1098 (изменения в постановление № 400), предусматривающее следующий механизм «оперативного реагирования»: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34392" y="2069393"/>
            <a:ext cx="4658060" cy="68747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55">
              <a:defRPr/>
            </a:pPr>
            <a:r>
              <a:rPr lang="ru-RU" sz="1500" kern="0" dirty="0">
                <a:cs typeface="Times New Roman" panose="02020603050405020304" pitchFamily="18" charset="0"/>
              </a:rPr>
              <a:t>ФАС России осуществляет мониторинг соблюдения установленных индексов изменения платы граждан за КУ по субъекту РФ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557273" y="3212976"/>
            <a:ext cx="6212297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21" name="Прямая со стрелкой 20"/>
          <p:cNvCxnSpPr/>
          <p:nvPr/>
        </p:nvCxnSpPr>
        <p:spPr>
          <a:xfrm>
            <a:off x="1557272" y="3212976"/>
            <a:ext cx="1" cy="20854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>
          <a:xfrm>
            <a:off x="4623805" y="2811828"/>
            <a:ext cx="2201" cy="40114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Прямоугольник 22"/>
          <p:cNvSpPr/>
          <p:nvPr/>
        </p:nvSpPr>
        <p:spPr>
          <a:xfrm>
            <a:off x="1707992" y="2772088"/>
            <a:ext cx="2840019" cy="39584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55">
              <a:defRPr/>
            </a:pPr>
            <a:r>
              <a:rPr lang="ru-RU" sz="1350" kern="0" dirty="0">
                <a:cs typeface="Times New Roman" panose="02020603050405020304" pitchFamily="18" charset="0"/>
              </a:rPr>
              <a:t>Превышение</a:t>
            </a:r>
            <a:r>
              <a:rPr lang="ru-RU" sz="1350" kern="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ru-RU" sz="1350" kern="0" dirty="0">
                <a:cs typeface="Times New Roman" panose="02020603050405020304" pitchFamily="18" charset="0"/>
              </a:rPr>
              <a:t>до наступления периода применения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788024" y="2772087"/>
            <a:ext cx="2840019" cy="38914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55">
              <a:defRPr/>
            </a:pPr>
            <a:r>
              <a:rPr lang="ru-RU" sz="1350" kern="0" dirty="0">
                <a:cs typeface="Times New Roman" panose="02020603050405020304" pitchFamily="18" charset="0"/>
              </a:rPr>
              <a:t>Превышение в периоде применения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1524" y="3429000"/>
            <a:ext cx="4163210" cy="40798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55">
              <a:defRPr/>
            </a:pPr>
            <a:r>
              <a:rPr lang="ru-RU" sz="1275" kern="0" dirty="0">
                <a:cs typeface="Times New Roman" panose="02020603050405020304" pitchFamily="18" charset="0"/>
              </a:rPr>
              <a:t>Полномочия ФАС России по выдаче предписания главе субъекта РФ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993800" y="3429000"/>
            <a:ext cx="4107020" cy="108012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lIns="13500" tIns="8100" rIns="13500" bIns="8100" rtlCol="0" anchor="ctr"/>
          <a:lstStyle/>
          <a:p>
            <a:pPr algn="ctr" defTabSz="914355">
              <a:defRPr/>
            </a:pPr>
            <a:r>
              <a:rPr lang="ru-RU" sz="1275" kern="0" dirty="0">
                <a:cs typeface="Times New Roman" panose="02020603050405020304" pitchFamily="18" charset="0"/>
              </a:rPr>
              <a:t>ФАС России учитывает указанное превышение при формировании предложения в Правительство РФ по средним индексам по субъектам РФ на следующий год (пропорционально уменьшает)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7769569" y="3212976"/>
            <a:ext cx="1" cy="20854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2" name="Скругленный прямоугольник 31"/>
          <p:cNvSpPr/>
          <p:nvPr/>
        </p:nvSpPr>
        <p:spPr>
          <a:xfrm>
            <a:off x="2872177" y="4671138"/>
            <a:ext cx="6236327" cy="5259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>
                <a:solidFill>
                  <a:schemeClr val="tx1"/>
                </a:solidFill>
              </a:rPr>
              <a:t>Информация должна быть представлена строго </a:t>
            </a:r>
            <a:r>
              <a:rPr lang="ru-RU" sz="1500" b="1" dirty="0">
                <a:solidFill>
                  <a:schemeClr val="tx1"/>
                </a:solidFill>
              </a:rPr>
              <a:t>до 5</a:t>
            </a:r>
            <a:r>
              <a:rPr lang="ru-RU" sz="1500" dirty="0">
                <a:solidFill>
                  <a:schemeClr val="tx1"/>
                </a:solidFill>
              </a:rPr>
              <a:t> числа месяца, следующего за отчетным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1524" y="4039915"/>
            <a:ext cx="1916963" cy="57066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55">
              <a:defRPr/>
            </a:pPr>
            <a:r>
              <a:rPr lang="ru-RU" sz="1275" kern="0" dirty="0">
                <a:cs typeface="Times New Roman" panose="02020603050405020304" pitchFamily="18" charset="0"/>
              </a:rPr>
              <a:t>Пересмотр индекса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92694" y="3969060"/>
            <a:ext cx="2351715" cy="64152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55">
              <a:defRPr/>
            </a:pPr>
            <a:r>
              <a:rPr lang="ru-RU" sz="1275" kern="0" dirty="0">
                <a:cs typeface="Times New Roman" panose="02020603050405020304" pitchFamily="18" charset="0"/>
              </a:rPr>
              <a:t>Пересмотр тарифа</a:t>
            </a:r>
          </a:p>
          <a:p>
            <a:pPr algn="ctr" defTabSz="914355">
              <a:defRPr/>
            </a:pPr>
            <a:r>
              <a:rPr lang="ru-RU" sz="1275" kern="0" dirty="0">
                <a:cs typeface="Times New Roman" panose="02020603050405020304" pitchFamily="18" charset="0"/>
              </a:rPr>
              <a:t>(предусмотрен Правилами регулирования)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953598" y="3807042"/>
            <a:ext cx="1" cy="20854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Прямая со стрелкой 40"/>
          <p:cNvCxnSpPr/>
          <p:nvPr/>
        </p:nvCxnSpPr>
        <p:spPr>
          <a:xfrm>
            <a:off x="3163481" y="3807042"/>
            <a:ext cx="1" cy="20854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2" name="Скругленный прямоугольник 41"/>
          <p:cNvSpPr/>
          <p:nvPr/>
        </p:nvSpPr>
        <p:spPr>
          <a:xfrm>
            <a:off x="2872178" y="5222470"/>
            <a:ext cx="6252503" cy="5699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>
                <a:solidFill>
                  <a:schemeClr val="tx1"/>
                </a:solidFill>
              </a:rPr>
              <a:t>Если есть превышение, необходимо направить в ФАС России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666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4" y="882502"/>
            <a:ext cx="8229600" cy="648586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Совершенствование законодательства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140" y="1754372"/>
            <a:ext cx="8314660" cy="437179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200" b="1" dirty="0" smtClean="0"/>
              <a:t>Повышение качества тарифного регулирования: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методов нормирования и эталонных (типовых) затрат;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регулируемым организациям;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механизмов,  стимулирующих к повышению эффективности деятельности регулируемых организаций;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подходов к порядку согласования инвестиционных программ и контроля за их исполнением.</a:t>
            </a:r>
          </a:p>
          <a:p>
            <a:pPr marL="457200" indent="-457200">
              <a:buAutoNum type="arabicPeriod"/>
            </a:pPr>
            <a:endParaRPr lang="ru-RU" sz="2200" dirty="0" smtClean="0"/>
          </a:p>
          <a:p>
            <a:pPr marL="0" indent="0" algn="just">
              <a:buNone/>
            </a:pPr>
            <a:r>
              <a:rPr lang="ru-RU" sz="2200" b="1" dirty="0" smtClean="0"/>
              <a:t>2. Совершенствование стандартов раскрытия информации в сфере тепло-, водоснабжения, водоотведения, сфере обращения с отходами</a:t>
            </a:r>
          </a:p>
          <a:p>
            <a:pPr>
              <a:buFont typeface="Wingdings" pitchFamily="2" charset="2"/>
              <a:buChar char="q"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1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250" y="867271"/>
            <a:ext cx="859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новой тарифной политики: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953" y="2067600"/>
            <a:ext cx="7406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just">
              <a:lnSpc>
                <a:spcPct val="150000"/>
              </a:lnSpc>
              <a:buAutoNum type="romanUcPeriod"/>
            </a:pPr>
            <a:r>
              <a:rPr lang="ru-RU" sz="2400" b="1" dirty="0" smtClean="0">
                <a:solidFill>
                  <a:schemeClr val="accent6"/>
                </a:solidFill>
              </a:rPr>
              <a:t>Сдерживание роста тарифов</a:t>
            </a:r>
          </a:p>
          <a:p>
            <a:pPr indent="-400050" algn="just">
              <a:lnSpc>
                <a:spcPct val="150000"/>
              </a:lnSpc>
              <a:buAutoNum type="romanUcPeriod"/>
            </a:pPr>
            <a:r>
              <a:rPr lang="ru-RU" sz="2400" b="1" dirty="0" smtClean="0">
                <a:solidFill>
                  <a:schemeClr val="accent6"/>
                </a:solidFill>
              </a:rPr>
              <a:t>Тариф в обмен на эффективность</a:t>
            </a:r>
          </a:p>
          <a:p>
            <a:pPr indent="-400050" algn="just">
              <a:lnSpc>
                <a:spcPct val="150000"/>
              </a:lnSpc>
              <a:buAutoNum type="romanUcPeriod"/>
            </a:pPr>
            <a:r>
              <a:rPr lang="ru-RU" sz="2400" b="1" dirty="0" smtClean="0">
                <a:solidFill>
                  <a:schemeClr val="accent6"/>
                </a:solidFill>
              </a:rPr>
              <a:t>Исключение неэффективных форм хозяйствования</a:t>
            </a:r>
          </a:p>
          <a:p>
            <a:pPr indent="-400050" algn="just">
              <a:lnSpc>
                <a:spcPct val="150000"/>
              </a:lnSpc>
              <a:buAutoNum type="romanUcPeriod"/>
            </a:pPr>
            <a:r>
              <a:rPr lang="ru-RU" sz="2400" b="1" dirty="0" smtClean="0">
                <a:solidFill>
                  <a:schemeClr val="accent6"/>
                </a:solidFill>
              </a:rPr>
              <a:t>Внедрение новых методов регулирования</a:t>
            </a:r>
          </a:p>
          <a:p>
            <a:pPr indent="-400050" algn="just">
              <a:lnSpc>
                <a:spcPct val="150000"/>
              </a:lnSpc>
              <a:buAutoNum type="romanUcPeriod"/>
            </a:pPr>
            <a:r>
              <a:rPr lang="ru-RU" sz="2400" b="1" dirty="0" smtClean="0">
                <a:solidFill>
                  <a:schemeClr val="accent6"/>
                </a:solidFill>
              </a:rPr>
              <a:t>Усиление реализуемых тарифных полномочий органов регулирования субъектов Российской Федерации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8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353" y="792126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 в обмен на эффективность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41090-CCA2-5F4C-8E78-54F06E17A59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260" y="1935126"/>
            <a:ext cx="7963786" cy="464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89535" lvl="0" indent="-342900"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Постановлением 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Российской Федерации от 24.01.2017 №</a:t>
            </a:r>
            <a:r>
              <a:rPr lang="ru-RU" sz="2400" b="1" dirty="0" smtClean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54 внедрен </a:t>
            </a:r>
            <a:r>
              <a:rPr lang="ru-RU" sz="2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механизм, предусматривающий сохранение экономии от повышения эффективности деятельности регулируемых </a:t>
            </a:r>
            <a:r>
              <a:rPr lang="ru-RU" sz="2400" b="1" dirty="0" smtClean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организаций</a:t>
            </a:r>
          </a:p>
          <a:p>
            <a:pPr marR="89535"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chemeClr val="accent6"/>
                </a:solidFill>
              </a:rPr>
              <a:t>(в </a:t>
            </a:r>
            <a:r>
              <a:rPr lang="ru-RU" sz="2400" dirty="0">
                <a:solidFill>
                  <a:schemeClr val="accent6"/>
                </a:solidFill>
              </a:rPr>
              <a:t>результате мероприятий </a:t>
            </a:r>
            <a:r>
              <a:rPr lang="ru-RU" sz="2400" dirty="0" smtClean="0">
                <a:solidFill>
                  <a:schemeClr val="accent6"/>
                </a:solidFill>
              </a:rPr>
              <a:t>от </a:t>
            </a:r>
            <a:r>
              <a:rPr lang="ru-RU" sz="2400" dirty="0">
                <a:solidFill>
                  <a:schemeClr val="accent6"/>
                </a:solidFill>
              </a:rPr>
              <a:t>смены вида топлива </a:t>
            </a:r>
            <a:r>
              <a:rPr lang="ru-RU" sz="2400" dirty="0" smtClean="0">
                <a:solidFill>
                  <a:schemeClr val="accent6"/>
                </a:solidFill>
              </a:rPr>
              <a:t>экономия охраняется </a:t>
            </a:r>
            <a:r>
              <a:rPr lang="ru-RU" sz="2400" dirty="0">
                <a:solidFill>
                  <a:schemeClr val="accent6"/>
                </a:solidFill>
              </a:rPr>
              <a:t>у компаний на период окупаемости этих мероприятий, но не менее 5 </a:t>
            </a:r>
            <a:r>
              <a:rPr lang="ru-RU" sz="2400" dirty="0" smtClean="0">
                <a:solidFill>
                  <a:schemeClr val="accent6"/>
                </a:solidFill>
              </a:rPr>
              <a:t>лет)</a:t>
            </a:r>
            <a:endParaRPr lang="en-US" sz="2400" dirty="0" smtClean="0">
              <a:solidFill>
                <a:schemeClr val="accent6"/>
              </a:solidFill>
            </a:endParaRPr>
          </a:p>
          <a:p>
            <a:pPr marL="342900" marR="89535" indent="-342900"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6"/>
                </a:solidFill>
              </a:rPr>
              <a:t>Допускается превышение предельных уровней по концессиям при соблюдении процедуры и предварительном уведомлении ФАС России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94227"/>
      </p:ext>
    </p:extLst>
  </p:cSld>
  <p:clrMapOvr>
    <a:masterClrMapping/>
  </p:clrMapOvr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5219</TotalTime>
  <Words>999</Words>
  <Application>Microsoft Office PowerPoint</Application>
  <PresentationFormat>Экран (4:3)</PresentationFormat>
  <Paragraphs>140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ＭＳ Ｐゴシック</vt:lpstr>
      <vt:lpstr>ＭＳ Ｐゴシック</vt:lpstr>
      <vt:lpstr>Arial</vt:lpstr>
      <vt:lpstr>Calibri</vt:lpstr>
      <vt:lpstr>Calibri Light</vt:lpstr>
      <vt:lpstr>Times New Roman</vt:lpstr>
      <vt:lpstr>Trebuchet MS</vt:lpstr>
      <vt:lpstr>Wingdings</vt:lpstr>
      <vt:lpstr>2_Оформление по умолчанию</vt:lpstr>
      <vt:lpstr>Тема Office</vt:lpstr>
      <vt:lpstr>Презентация PowerPoint</vt:lpstr>
      <vt:lpstr>Презентация PowerPoint</vt:lpstr>
      <vt:lpstr>Основные</vt:lpstr>
      <vt:lpstr>Ограничение роста тарифов в регулируемых сферах</vt:lpstr>
      <vt:lpstr>Ограничение размера платы граждан за коммунальные услуги на 2018 год </vt:lpstr>
      <vt:lpstr>Плата граждан</vt:lpstr>
      <vt:lpstr>Совершенствование законодательства:</vt:lpstr>
      <vt:lpstr>Презентация PowerPoint</vt:lpstr>
      <vt:lpstr>Тариф в обмен на эффективность</vt:lpstr>
      <vt:lpstr>ИСКЛЮЧЕНИЕ НЕЭФФЕКТИВНЫХ ФОРМ ХОЗЯЙСТВОВАНИЯ</vt:lpstr>
      <vt:lpstr>Совершенствование механизма учета РПП при установлении тарифов в сфере тепло-, водоснабжения, водоотведения, а также в сфере обращения с ТКО</vt:lpstr>
      <vt:lpstr>Регуляторный контракт</vt:lpstr>
      <vt:lpstr>Презентация PowerPoint</vt:lpstr>
      <vt:lpstr>Презентация PowerPoint</vt:lpstr>
      <vt:lpstr>ФАС России предлагает следующий механизм размещения информации: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Старикова-Разборова Вера Сергеевна</cp:lastModifiedBy>
  <cp:revision>481</cp:revision>
  <cp:lastPrinted>2017-10-05T11:21:42Z</cp:lastPrinted>
  <dcterms:created xsi:type="dcterms:W3CDTF">2016-02-19T07:50:24Z</dcterms:created>
  <dcterms:modified xsi:type="dcterms:W3CDTF">2017-10-30T16:02:42Z</dcterms:modified>
</cp:coreProperties>
</file>